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6" y="-16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11962-A352-4F1A-9438-6E7C93498ECC}" type="doc">
      <dgm:prSet loTypeId="urn:microsoft.com/office/officeart/2005/8/layout/hChevron3" loCatId="process" qsTypeId="urn:microsoft.com/office/officeart/2005/8/quickstyle/simple1" qsCatId="simple" csTypeId="urn:microsoft.com/office/officeart/2005/8/colors/colorful4" csCatId="colorful" phldr="1"/>
      <dgm:spPr/>
    </dgm:pt>
    <dgm:pt modelId="{EA005519-757F-4AA7-A68A-446E21BA685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dirty="0" smtClean="0"/>
            <a:t>Mainframe</a:t>
          </a:r>
          <a:endParaRPr lang="en-US" sz="1800" dirty="0"/>
        </a:p>
      </dgm:t>
    </dgm:pt>
    <dgm:pt modelId="{3E09A6CE-EA1F-4AB3-8A51-49F9FDF973FC}" type="parTrans" cxnId="{0649D30C-3D7A-4CED-A169-3CC5E933D237}">
      <dgm:prSet/>
      <dgm:spPr/>
      <dgm:t>
        <a:bodyPr/>
        <a:lstStyle/>
        <a:p>
          <a:endParaRPr lang="en-US" sz="1800"/>
        </a:p>
      </dgm:t>
    </dgm:pt>
    <dgm:pt modelId="{23328A45-E811-4C70-A901-97BDDF09DDAB}" type="sibTrans" cxnId="{0649D30C-3D7A-4CED-A169-3CC5E933D237}">
      <dgm:prSet/>
      <dgm:spPr/>
      <dgm:t>
        <a:bodyPr/>
        <a:lstStyle/>
        <a:p>
          <a:endParaRPr lang="en-US" sz="1800"/>
        </a:p>
      </dgm:t>
    </dgm:pt>
    <dgm:pt modelId="{04146E10-CF28-4F43-994B-B5D2690596D6}">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800" dirty="0" smtClean="0"/>
            <a:t>Client/Server</a:t>
          </a:r>
          <a:endParaRPr lang="en-US" sz="1600" dirty="0"/>
        </a:p>
      </dgm:t>
    </dgm:pt>
    <dgm:pt modelId="{475936B7-99AA-48C5-9515-A177B6363B3F}" type="parTrans" cxnId="{839A3E08-95B5-4806-86F2-FB36EBE4CD21}">
      <dgm:prSet/>
      <dgm:spPr/>
      <dgm:t>
        <a:bodyPr/>
        <a:lstStyle/>
        <a:p>
          <a:endParaRPr lang="en-US" sz="1800"/>
        </a:p>
      </dgm:t>
    </dgm:pt>
    <dgm:pt modelId="{9E0A024B-BEBE-4F03-8E1E-388BDC4ECB17}" type="sibTrans" cxnId="{839A3E08-95B5-4806-86F2-FB36EBE4CD21}">
      <dgm:prSet/>
      <dgm:spPr/>
      <dgm:t>
        <a:bodyPr/>
        <a:lstStyle/>
        <a:p>
          <a:endParaRPr lang="en-US" sz="1800"/>
        </a:p>
      </dgm:t>
    </dgm:pt>
    <dgm:pt modelId="{BC4A2E12-23C3-482F-B3E1-1ECCB8FDB7AD}">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lumMod val="75000"/>
          </a:schemeClr>
        </a:solidFill>
      </dgm:spPr>
      <dgm:t>
        <a:bodyPr/>
        <a:lstStyle/>
        <a:p>
          <a:r>
            <a:rPr lang="en-US" sz="1800" dirty="0" smtClean="0"/>
            <a:t>Internet</a:t>
          </a:r>
          <a:endParaRPr lang="en-US" sz="1600" dirty="0"/>
        </a:p>
      </dgm:t>
    </dgm:pt>
    <dgm:pt modelId="{216DE65B-7172-4F5F-8359-B849214556E9}" type="parTrans" cxnId="{D80C14F5-F9CB-4E68-B334-69B2B16CC0B5}">
      <dgm:prSet/>
      <dgm:spPr/>
      <dgm:t>
        <a:bodyPr/>
        <a:lstStyle/>
        <a:p>
          <a:endParaRPr lang="en-US" sz="1800"/>
        </a:p>
      </dgm:t>
    </dgm:pt>
    <dgm:pt modelId="{C3ED767C-7FF4-4072-A14F-1F9DA70B016E}" type="sibTrans" cxnId="{D80C14F5-F9CB-4E68-B334-69B2B16CC0B5}">
      <dgm:prSet/>
      <dgm:spPr/>
      <dgm:t>
        <a:bodyPr/>
        <a:lstStyle/>
        <a:p>
          <a:endParaRPr lang="en-US" sz="1800"/>
        </a:p>
      </dgm:t>
    </dgm:pt>
    <dgm:pt modelId="{437215A4-51C1-4E42-B817-82C2CFD795F7}">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7030A0"/>
        </a:solidFill>
      </dgm:spPr>
      <dgm:t>
        <a:bodyPr/>
        <a:lstStyle/>
        <a:p>
          <a:r>
            <a:rPr lang="en-US" sz="1800" dirty="0" smtClean="0"/>
            <a:t>Mobile</a:t>
          </a:r>
          <a:r>
            <a:rPr lang="en-US" sz="1600" dirty="0" smtClean="0"/>
            <a:t>, Social, Big Data &amp; the Cloud</a:t>
          </a:r>
          <a:endParaRPr lang="en-US" sz="1600" dirty="0"/>
        </a:p>
      </dgm:t>
    </dgm:pt>
    <dgm:pt modelId="{72632C59-EF74-4088-9AD6-4937DE0D668F}" type="parTrans" cxnId="{F2120CEF-5985-4316-92F7-D5E12E3C22F4}">
      <dgm:prSet/>
      <dgm:spPr/>
      <dgm:t>
        <a:bodyPr/>
        <a:lstStyle/>
        <a:p>
          <a:endParaRPr lang="en-US" sz="1800"/>
        </a:p>
      </dgm:t>
    </dgm:pt>
    <dgm:pt modelId="{26B17504-2007-42AC-B094-D40C6EF57DF1}" type="sibTrans" cxnId="{F2120CEF-5985-4316-92F7-D5E12E3C22F4}">
      <dgm:prSet/>
      <dgm:spPr/>
      <dgm:t>
        <a:bodyPr/>
        <a:lstStyle/>
        <a:p>
          <a:endParaRPr lang="en-US" sz="1800"/>
        </a:p>
      </dgm:t>
    </dgm:pt>
    <dgm:pt modelId="{8BF0459A-21DF-4EE2-A938-20810BFEC296}" type="pres">
      <dgm:prSet presAssocID="{2B811962-A352-4F1A-9438-6E7C93498ECC}" presName="Name0" presStyleCnt="0">
        <dgm:presLayoutVars>
          <dgm:dir/>
          <dgm:resizeHandles val="exact"/>
        </dgm:presLayoutVars>
      </dgm:prSet>
      <dgm:spPr/>
    </dgm:pt>
    <dgm:pt modelId="{696C9905-3DF3-446B-A6F0-CB633187660B}" type="pres">
      <dgm:prSet presAssocID="{EA005519-757F-4AA7-A68A-446E21BA685F}" presName="parTxOnly" presStyleLbl="node1" presStyleIdx="0" presStyleCnt="4" custLinFactY="-52371" custLinFactNeighborX="-279" custLinFactNeighborY="-100000">
        <dgm:presLayoutVars>
          <dgm:bulletEnabled val="1"/>
        </dgm:presLayoutVars>
      </dgm:prSet>
      <dgm:spPr/>
      <dgm:t>
        <a:bodyPr/>
        <a:lstStyle/>
        <a:p>
          <a:endParaRPr lang="en-US"/>
        </a:p>
      </dgm:t>
    </dgm:pt>
    <dgm:pt modelId="{6E75965E-D93F-4864-882F-2E8B39EC257E}" type="pres">
      <dgm:prSet presAssocID="{23328A45-E811-4C70-A901-97BDDF09DDAB}" presName="parSpace" presStyleCnt="0"/>
      <dgm:spPr/>
    </dgm:pt>
    <dgm:pt modelId="{3B161E93-7030-4DFD-B627-8488B7F6A983}" type="pres">
      <dgm:prSet presAssocID="{04146E10-CF28-4F43-994B-B5D2690596D6}" presName="parTxOnly" presStyleLbl="node1" presStyleIdx="1" presStyleCnt="4" custLinFactY="-52371" custLinFactNeighborX="-2750" custLinFactNeighborY="-100000">
        <dgm:presLayoutVars>
          <dgm:bulletEnabled val="1"/>
        </dgm:presLayoutVars>
      </dgm:prSet>
      <dgm:spPr/>
      <dgm:t>
        <a:bodyPr/>
        <a:lstStyle/>
        <a:p>
          <a:endParaRPr lang="en-US"/>
        </a:p>
      </dgm:t>
    </dgm:pt>
    <dgm:pt modelId="{110F09D8-683D-436C-BA02-E47D301D0EDF}" type="pres">
      <dgm:prSet presAssocID="{9E0A024B-BEBE-4F03-8E1E-388BDC4ECB17}" presName="parSpace" presStyleCnt="0"/>
      <dgm:spPr/>
    </dgm:pt>
    <dgm:pt modelId="{9D51A658-0437-4742-93A4-CFECCD4F1DEF}" type="pres">
      <dgm:prSet presAssocID="{BC4A2E12-23C3-482F-B3E1-1ECCB8FDB7AD}" presName="parTxOnly" presStyleLbl="node1" presStyleIdx="2" presStyleCnt="4" custLinFactY="-52371" custLinFactNeighborX="2750" custLinFactNeighborY="-100000">
        <dgm:presLayoutVars>
          <dgm:bulletEnabled val="1"/>
        </dgm:presLayoutVars>
      </dgm:prSet>
      <dgm:spPr/>
      <dgm:t>
        <a:bodyPr/>
        <a:lstStyle/>
        <a:p>
          <a:endParaRPr lang="en-US"/>
        </a:p>
      </dgm:t>
    </dgm:pt>
    <dgm:pt modelId="{173CC25A-62F9-4BA5-835C-AF184E23D7FC}" type="pres">
      <dgm:prSet presAssocID="{C3ED767C-7FF4-4072-A14F-1F9DA70B016E}" presName="parSpace" presStyleCnt="0"/>
      <dgm:spPr/>
    </dgm:pt>
    <dgm:pt modelId="{EAED7CAD-2285-4382-A341-4E2C432DD73A}" type="pres">
      <dgm:prSet presAssocID="{437215A4-51C1-4E42-B817-82C2CFD795F7}" presName="parTxOnly" presStyleLbl="node1" presStyleIdx="3" presStyleCnt="4" custLinFactY="-52371" custLinFactNeighborX="-492" custLinFactNeighborY="-100000">
        <dgm:presLayoutVars>
          <dgm:bulletEnabled val="1"/>
        </dgm:presLayoutVars>
      </dgm:prSet>
      <dgm:spPr/>
      <dgm:t>
        <a:bodyPr/>
        <a:lstStyle/>
        <a:p>
          <a:endParaRPr lang="en-US"/>
        </a:p>
      </dgm:t>
    </dgm:pt>
  </dgm:ptLst>
  <dgm:cxnLst>
    <dgm:cxn modelId="{F6CD7DD1-65EE-4153-B2ED-B97701DC142A}" type="presOf" srcId="{2B811962-A352-4F1A-9438-6E7C93498ECC}" destId="{8BF0459A-21DF-4EE2-A938-20810BFEC296}" srcOrd="0" destOrd="0" presId="urn:microsoft.com/office/officeart/2005/8/layout/hChevron3"/>
    <dgm:cxn modelId="{0649D30C-3D7A-4CED-A169-3CC5E933D237}" srcId="{2B811962-A352-4F1A-9438-6E7C93498ECC}" destId="{EA005519-757F-4AA7-A68A-446E21BA685F}" srcOrd="0" destOrd="0" parTransId="{3E09A6CE-EA1F-4AB3-8A51-49F9FDF973FC}" sibTransId="{23328A45-E811-4C70-A901-97BDDF09DDAB}"/>
    <dgm:cxn modelId="{5A030C4A-163C-463E-92A4-446E9DBB3650}" type="presOf" srcId="{EA005519-757F-4AA7-A68A-446E21BA685F}" destId="{696C9905-3DF3-446B-A6F0-CB633187660B}" srcOrd="0" destOrd="0" presId="urn:microsoft.com/office/officeart/2005/8/layout/hChevron3"/>
    <dgm:cxn modelId="{D80C14F5-F9CB-4E68-B334-69B2B16CC0B5}" srcId="{2B811962-A352-4F1A-9438-6E7C93498ECC}" destId="{BC4A2E12-23C3-482F-B3E1-1ECCB8FDB7AD}" srcOrd="2" destOrd="0" parTransId="{216DE65B-7172-4F5F-8359-B849214556E9}" sibTransId="{C3ED767C-7FF4-4072-A14F-1F9DA70B016E}"/>
    <dgm:cxn modelId="{E3D4C0D5-8258-4BBF-B3F1-DA947DDC2379}" type="presOf" srcId="{437215A4-51C1-4E42-B817-82C2CFD795F7}" destId="{EAED7CAD-2285-4382-A341-4E2C432DD73A}" srcOrd="0" destOrd="0" presId="urn:microsoft.com/office/officeart/2005/8/layout/hChevron3"/>
    <dgm:cxn modelId="{F2120CEF-5985-4316-92F7-D5E12E3C22F4}" srcId="{2B811962-A352-4F1A-9438-6E7C93498ECC}" destId="{437215A4-51C1-4E42-B817-82C2CFD795F7}" srcOrd="3" destOrd="0" parTransId="{72632C59-EF74-4088-9AD6-4937DE0D668F}" sibTransId="{26B17504-2007-42AC-B094-D40C6EF57DF1}"/>
    <dgm:cxn modelId="{FB873DC0-A558-4275-8811-A80B48DA2A04}" type="presOf" srcId="{BC4A2E12-23C3-482F-B3E1-1ECCB8FDB7AD}" destId="{9D51A658-0437-4742-93A4-CFECCD4F1DEF}" srcOrd="0" destOrd="0" presId="urn:microsoft.com/office/officeart/2005/8/layout/hChevron3"/>
    <dgm:cxn modelId="{839A3E08-95B5-4806-86F2-FB36EBE4CD21}" srcId="{2B811962-A352-4F1A-9438-6E7C93498ECC}" destId="{04146E10-CF28-4F43-994B-B5D2690596D6}" srcOrd="1" destOrd="0" parTransId="{475936B7-99AA-48C5-9515-A177B6363B3F}" sibTransId="{9E0A024B-BEBE-4F03-8E1E-388BDC4ECB17}"/>
    <dgm:cxn modelId="{2196025C-4C6B-48DB-8BEF-7E7676259AF5}" type="presOf" srcId="{04146E10-CF28-4F43-994B-B5D2690596D6}" destId="{3B161E93-7030-4DFD-B627-8488B7F6A983}" srcOrd="0" destOrd="0" presId="urn:microsoft.com/office/officeart/2005/8/layout/hChevron3"/>
    <dgm:cxn modelId="{F7B51FE0-4DBF-4774-AFF4-1A94291EDAC5}" type="presParOf" srcId="{8BF0459A-21DF-4EE2-A938-20810BFEC296}" destId="{696C9905-3DF3-446B-A6F0-CB633187660B}" srcOrd="0" destOrd="0" presId="urn:microsoft.com/office/officeart/2005/8/layout/hChevron3"/>
    <dgm:cxn modelId="{3C97A600-3AB1-49A0-895D-0CCA00E8AF6E}" type="presParOf" srcId="{8BF0459A-21DF-4EE2-A938-20810BFEC296}" destId="{6E75965E-D93F-4864-882F-2E8B39EC257E}" srcOrd="1" destOrd="0" presId="urn:microsoft.com/office/officeart/2005/8/layout/hChevron3"/>
    <dgm:cxn modelId="{1219D331-FF2B-4248-9902-6DB2BB1874E6}" type="presParOf" srcId="{8BF0459A-21DF-4EE2-A938-20810BFEC296}" destId="{3B161E93-7030-4DFD-B627-8488B7F6A983}" srcOrd="2" destOrd="0" presId="urn:microsoft.com/office/officeart/2005/8/layout/hChevron3"/>
    <dgm:cxn modelId="{510266FA-F9F6-4AC2-B3D3-FF77546D4CDF}" type="presParOf" srcId="{8BF0459A-21DF-4EE2-A938-20810BFEC296}" destId="{110F09D8-683D-436C-BA02-E47D301D0EDF}" srcOrd="3" destOrd="0" presId="urn:microsoft.com/office/officeart/2005/8/layout/hChevron3"/>
    <dgm:cxn modelId="{F91940CA-4B86-422A-83E0-11694F17BF8D}" type="presParOf" srcId="{8BF0459A-21DF-4EE2-A938-20810BFEC296}" destId="{9D51A658-0437-4742-93A4-CFECCD4F1DEF}" srcOrd="4" destOrd="0" presId="urn:microsoft.com/office/officeart/2005/8/layout/hChevron3"/>
    <dgm:cxn modelId="{11CC1179-5541-4480-91BD-CA7ABF70D2D8}" type="presParOf" srcId="{8BF0459A-21DF-4EE2-A938-20810BFEC296}" destId="{173CC25A-62F9-4BA5-835C-AF184E23D7FC}" srcOrd="5" destOrd="0" presId="urn:microsoft.com/office/officeart/2005/8/layout/hChevron3"/>
    <dgm:cxn modelId="{AEB37344-6B8A-4838-8858-5C4CFF9A7F05}" type="presParOf" srcId="{8BF0459A-21DF-4EE2-A938-20810BFEC296}" destId="{EAED7CAD-2285-4382-A341-4E2C432DD73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69360-AB31-4805-AE6B-DE69C01B436B}"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94859A1C-F34F-4268-B018-A19A500DAB03}">
      <dgm:prSet phldrT="[Text]"/>
      <dgm:spPr/>
      <dgm:t>
        <a:bodyPr/>
        <a:lstStyle/>
        <a:p>
          <a:r>
            <a:rPr lang="en-US" dirty="0" smtClean="0"/>
            <a:t>Embrace</a:t>
          </a:r>
          <a:endParaRPr lang="en-US" dirty="0"/>
        </a:p>
      </dgm:t>
    </dgm:pt>
    <dgm:pt modelId="{019CB821-B4BC-44FF-965E-52616FF29523}" type="parTrans" cxnId="{824ED36A-4C00-47FE-873A-5644BAC37952}">
      <dgm:prSet/>
      <dgm:spPr/>
      <dgm:t>
        <a:bodyPr/>
        <a:lstStyle/>
        <a:p>
          <a:endParaRPr lang="en-US"/>
        </a:p>
      </dgm:t>
    </dgm:pt>
    <dgm:pt modelId="{F62251D1-A37E-47DD-8479-498580DD5C0B}" type="sibTrans" cxnId="{824ED36A-4C00-47FE-873A-5644BAC37952}">
      <dgm:prSet/>
      <dgm:spPr/>
      <dgm:t>
        <a:bodyPr/>
        <a:lstStyle/>
        <a:p>
          <a:endParaRPr lang="en-US"/>
        </a:p>
      </dgm:t>
    </dgm:pt>
    <dgm:pt modelId="{F77144CD-B9A5-48A5-B77A-16FF0960F814}">
      <dgm:prSet phldrT="[Text]"/>
      <dgm:spPr/>
      <dgm:t>
        <a:bodyPr/>
        <a:lstStyle/>
        <a:p>
          <a:r>
            <a:rPr lang="en-US" dirty="0" smtClean="0"/>
            <a:t>Contain</a:t>
          </a:r>
          <a:endParaRPr lang="en-US" dirty="0"/>
        </a:p>
      </dgm:t>
    </dgm:pt>
    <dgm:pt modelId="{770ECF4F-B2B3-4E86-8731-CE704ED7E531}" type="parTrans" cxnId="{50EBAE78-FF96-43E2-9235-8B0EBF562214}">
      <dgm:prSet/>
      <dgm:spPr/>
      <dgm:t>
        <a:bodyPr/>
        <a:lstStyle/>
        <a:p>
          <a:endParaRPr lang="en-US"/>
        </a:p>
      </dgm:t>
    </dgm:pt>
    <dgm:pt modelId="{23E3F5A5-2835-4048-8D26-A157ED050C47}" type="sibTrans" cxnId="{50EBAE78-FF96-43E2-9235-8B0EBF562214}">
      <dgm:prSet/>
      <dgm:spPr/>
      <dgm:t>
        <a:bodyPr/>
        <a:lstStyle/>
        <a:p>
          <a:endParaRPr lang="en-US"/>
        </a:p>
      </dgm:t>
    </dgm:pt>
    <dgm:pt modelId="{FD894090-0746-454F-BF39-368AF7DE85F7}">
      <dgm:prSet phldrT="[Text]"/>
      <dgm:spPr/>
      <dgm:t>
        <a:bodyPr/>
        <a:lstStyle/>
        <a:p>
          <a:r>
            <a:rPr lang="en-US" dirty="0" smtClean="0"/>
            <a:t>Disregard</a:t>
          </a:r>
          <a:endParaRPr lang="en-US" dirty="0"/>
        </a:p>
      </dgm:t>
    </dgm:pt>
    <dgm:pt modelId="{56BC635D-0655-44B8-82A5-F865CA3BE50C}" type="parTrans" cxnId="{5CE080B7-47D8-4DDB-864C-10B00C8D4E0E}">
      <dgm:prSet/>
      <dgm:spPr/>
      <dgm:t>
        <a:bodyPr/>
        <a:lstStyle/>
        <a:p>
          <a:endParaRPr lang="en-US"/>
        </a:p>
      </dgm:t>
    </dgm:pt>
    <dgm:pt modelId="{B106BDB8-87D2-447B-97E6-7F30DF27CF4F}" type="sibTrans" cxnId="{5CE080B7-47D8-4DDB-864C-10B00C8D4E0E}">
      <dgm:prSet/>
      <dgm:spPr/>
      <dgm:t>
        <a:bodyPr/>
        <a:lstStyle/>
        <a:p>
          <a:endParaRPr lang="en-US"/>
        </a:p>
      </dgm:t>
    </dgm:pt>
    <dgm:pt modelId="{79D0177D-9C09-431D-ADAC-C0FF68A050AB}">
      <dgm:prSet phldrT="[Text]"/>
      <dgm:spPr/>
      <dgm:t>
        <a:bodyPr/>
        <a:lstStyle/>
        <a:p>
          <a:r>
            <a:rPr lang="en-US" dirty="0" smtClean="0"/>
            <a:t>Block</a:t>
          </a:r>
          <a:endParaRPr lang="en-US" dirty="0"/>
        </a:p>
      </dgm:t>
    </dgm:pt>
    <dgm:pt modelId="{B4771517-7B4A-46C2-9E2E-584C9BF0DA2E}" type="parTrans" cxnId="{C0C9F60D-C31C-4CBA-A891-D9910606AC37}">
      <dgm:prSet/>
      <dgm:spPr/>
      <dgm:t>
        <a:bodyPr/>
        <a:lstStyle/>
        <a:p>
          <a:endParaRPr lang="en-US"/>
        </a:p>
      </dgm:t>
    </dgm:pt>
    <dgm:pt modelId="{957DA3A5-A0AD-4DC8-A034-402E56FDD940}" type="sibTrans" cxnId="{C0C9F60D-C31C-4CBA-A891-D9910606AC37}">
      <dgm:prSet/>
      <dgm:spPr/>
      <dgm:t>
        <a:bodyPr/>
        <a:lstStyle/>
        <a:p>
          <a:endParaRPr lang="en-US"/>
        </a:p>
      </dgm:t>
    </dgm:pt>
    <dgm:pt modelId="{0455497E-3DE8-46BB-BB9F-C650AEC04D2E}">
      <dgm:prSet/>
      <dgm:spPr/>
      <dgm:t>
        <a:bodyPr/>
        <a:lstStyle/>
        <a:p>
          <a:endParaRPr lang="en-US"/>
        </a:p>
      </dgm:t>
    </dgm:pt>
    <dgm:pt modelId="{A3DFC191-BC13-4864-B1E1-6028D60334C5}" type="parTrans" cxnId="{3F41D6F9-8023-4093-B5DF-2C6628699498}">
      <dgm:prSet/>
      <dgm:spPr/>
      <dgm:t>
        <a:bodyPr/>
        <a:lstStyle/>
        <a:p>
          <a:endParaRPr lang="en-US"/>
        </a:p>
      </dgm:t>
    </dgm:pt>
    <dgm:pt modelId="{2DCD6A53-85EC-4254-B192-064EC6DF5EAA}" type="sibTrans" cxnId="{3F41D6F9-8023-4093-B5DF-2C6628699498}">
      <dgm:prSet/>
      <dgm:spPr/>
      <dgm:t>
        <a:bodyPr/>
        <a:lstStyle/>
        <a:p>
          <a:endParaRPr lang="en-US"/>
        </a:p>
      </dgm:t>
    </dgm:pt>
    <dgm:pt modelId="{C0AC3348-8996-4343-ACFF-B38C823B9330}" type="pres">
      <dgm:prSet presAssocID="{9E869360-AB31-4805-AE6B-DE69C01B436B}" presName="matrix" presStyleCnt="0">
        <dgm:presLayoutVars>
          <dgm:chMax val="1"/>
          <dgm:dir/>
          <dgm:resizeHandles val="exact"/>
        </dgm:presLayoutVars>
      </dgm:prSet>
      <dgm:spPr/>
      <dgm:t>
        <a:bodyPr/>
        <a:lstStyle/>
        <a:p>
          <a:endParaRPr lang="en-US"/>
        </a:p>
      </dgm:t>
    </dgm:pt>
    <dgm:pt modelId="{62D25FA4-4A6B-49C9-B336-C5367A3AAD6F}" type="pres">
      <dgm:prSet presAssocID="{9E869360-AB31-4805-AE6B-DE69C01B436B}" presName="axisShape" presStyleLbl="bgShp" presStyleIdx="0" presStyleCnt="1" custLinFactNeighborX="-92" custLinFactNeighborY="-4057"/>
      <dgm:spPr/>
      <dgm:t>
        <a:bodyPr/>
        <a:lstStyle/>
        <a:p>
          <a:endParaRPr lang="en-US"/>
        </a:p>
      </dgm:t>
    </dgm:pt>
    <dgm:pt modelId="{C6E63327-9FC3-424C-BFF6-81CFEC720776}" type="pres">
      <dgm:prSet presAssocID="{9E869360-AB31-4805-AE6B-DE69C01B436B}" presName="rect1" presStyleLbl="node1" presStyleIdx="0" presStyleCnt="4">
        <dgm:presLayoutVars>
          <dgm:chMax val="0"/>
          <dgm:chPref val="0"/>
          <dgm:bulletEnabled val="1"/>
        </dgm:presLayoutVars>
      </dgm:prSet>
      <dgm:spPr/>
      <dgm:t>
        <a:bodyPr/>
        <a:lstStyle/>
        <a:p>
          <a:endParaRPr lang="en-US"/>
        </a:p>
      </dgm:t>
    </dgm:pt>
    <dgm:pt modelId="{20C88945-5507-4B83-B58A-C594C242E588}" type="pres">
      <dgm:prSet presAssocID="{9E869360-AB31-4805-AE6B-DE69C01B436B}" presName="rect2" presStyleLbl="node1" presStyleIdx="1" presStyleCnt="4">
        <dgm:presLayoutVars>
          <dgm:chMax val="0"/>
          <dgm:chPref val="0"/>
          <dgm:bulletEnabled val="1"/>
        </dgm:presLayoutVars>
      </dgm:prSet>
      <dgm:spPr/>
      <dgm:t>
        <a:bodyPr/>
        <a:lstStyle/>
        <a:p>
          <a:endParaRPr lang="en-US"/>
        </a:p>
      </dgm:t>
    </dgm:pt>
    <dgm:pt modelId="{F3EE51B3-A38D-4DD1-9564-1101FC953156}" type="pres">
      <dgm:prSet presAssocID="{9E869360-AB31-4805-AE6B-DE69C01B436B}" presName="rect3" presStyleLbl="node1" presStyleIdx="2" presStyleCnt="4">
        <dgm:presLayoutVars>
          <dgm:chMax val="0"/>
          <dgm:chPref val="0"/>
          <dgm:bulletEnabled val="1"/>
        </dgm:presLayoutVars>
      </dgm:prSet>
      <dgm:spPr/>
      <dgm:t>
        <a:bodyPr/>
        <a:lstStyle/>
        <a:p>
          <a:endParaRPr lang="en-US"/>
        </a:p>
      </dgm:t>
    </dgm:pt>
    <dgm:pt modelId="{8B9EE843-2258-4BEA-B6B9-AF210657F3CE}" type="pres">
      <dgm:prSet presAssocID="{9E869360-AB31-4805-AE6B-DE69C01B436B}" presName="rect4" presStyleLbl="node1" presStyleIdx="3" presStyleCnt="4">
        <dgm:presLayoutVars>
          <dgm:chMax val="0"/>
          <dgm:chPref val="0"/>
          <dgm:bulletEnabled val="1"/>
        </dgm:presLayoutVars>
      </dgm:prSet>
      <dgm:spPr/>
      <dgm:t>
        <a:bodyPr/>
        <a:lstStyle/>
        <a:p>
          <a:endParaRPr lang="en-US"/>
        </a:p>
      </dgm:t>
    </dgm:pt>
  </dgm:ptLst>
  <dgm:cxnLst>
    <dgm:cxn modelId="{5CE080B7-47D8-4DDB-864C-10B00C8D4E0E}" srcId="{9E869360-AB31-4805-AE6B-DE69C01B436B}" destId="{FD894090-0746-454F-BF39-368AF7DE85F7}" srcOrd="2" destOrd="0" parTransId="{56BC635D-0655-44B8-82A5-F865CA3BE50C}" sibTransId="{B106BDB8-87D2-447B-97E6-7F30DF27CF4F}"/>
    <dgm:cxn modelId="{3F41D6F9-8023-4093-B5DF-2C6628699498}" srcId="{9E869360-AB31-4805-AE6B-DE69C01B436B}" destId="{0455497E-3DE8-46BB-BB9F-C650AEC04D2E}" srcOrd="4" destOrd="0" parTransId="{A3DFC191-BC13-4864-B1E1-6028D60334C5}" sibTransId="{2DCD6A53-85EC-4254-B192-064EC6DF5EAA}"/>
    <dgm:cxn modelId="{051A9777-D718-48C2-9EBB-33592B1FAC9B}" type="presOf" srcId="{79D0177D-9C09-431D-ADAC-C0FF68A050AB}" destId="{8B9EE843-2258-4BEA-B6B9-AF210657F3CE}" srcOrd="0" destOrd="0" presId="urn:microsoft.com/office/officeart/2005/8/layout/matrix2"/>
    <dgm:cxn modelId="{8045DADD-5400-4B6D-BDDF-04E4D608931C}" type="presOf" srcId="{F77144CD-B9A5-48A5-B77A-16FF0960F814}" destId="{20C88945-5507-4B83-B58A-C594C242E588}" srcOrd="0" destOrd="0" presId="urn:microsoft.com/office/officeart/2005/8/layout/matrix2"/>
    <dgm:cxn modelId="{50EBAE78-FF96-43E2-9235-8B0EBF562214}" srcId="{9E869360-AB31-4805-AE6B-DE69C01B436B}" destId="{F77144CD-B9A5-48A5-B77A-16FF0960F814}" srcOrd="1" destOrd="0" parTransId="{770ECF4F-B2B3-4E86-8731-CE704ED7E531}" sibTransId="{23E3F5A5-2835-4048-8D26-A157ED050C47}"/>
    <dgm:cxn modelId="{824ED36A-4C00-47FE-873A-5644BAC37952}" srcId="{9E869360-AB31-4805-AE6B-DE69C01B436B}" destId="{94859A1C-F34F-4268-B018-A19A500DAB03}" srcOrd="0" destOrd="0" parTransId="{019CB821-B4BC-44FF-965E-52616FF29523}" sibTransId="{F62251D1-A37E-47DD-8479-498580DD5C0B}"/>
    <dgm:cxn modelId="{7EF8D734-B0B8-45AC-A139-95465B921EE6}" type="presOf" srcId="{9E869360-AB31-4805-AE6B-DE69C01B436B}" destId="{C0AC3348-8996-4343-ACFF-B38C823B9330}" srcOrd="0" destOrd="0" presId="urn:microsoft.com/office/officeart/2005/8/layout/matrix2"/>
    <dgm:cxn modelId="{C0C9F60D-C31C-4CBA-A891-D9910606AC37}" srcId="{9E869360-AB31-4805-AE6B-DE69C01B436B}" destId="{79D0177D-9C09-431D-ADAC-C0FF68A050AB}" srcOrd="3" destOrd="0" parTransId="{B4771517-7B4A-46C2-9E2E-584C9BF0DA2E}" sibTransId="{957DA3A5-A0AD-4DC8-A034-402E56FDD940}"/>
    <dgm:cxn modelId="{D7DE83E6-198F-4D91-A90C-AC45672C1A39}" type="presOf" srcId="{94859A1C-F34F-4268-B018-A19A500DAB03}" destId="{C6E63327-9FC3-424C-BFF6-81CFEC720776}" srcOrd="0" destOrd="0" presId="urn:microsoft.com/office/officeart/2005/8/layout/matrix2"/>
    <dgm:cxn modelId="{688C8364-77CD-40D0-AE90-982BB5813A7D}" type="presOf" srcId="{FD894090-0746-454F-BF39-368AF7DE85F7}" destId="{F3EE51B3-A38D-4DD1-9564-1101FC953156}" srcOrd="0" destOrd="0" presId="urn:microsoft.com/office/officeart/2005/8/layout/matrix2"/>
    <dgm:cxn modelId="{5ADE7B7E-B68A-4D1E-A610-AB74FA6BD719}" type="presParOf" srcId="{C0AC3348-8996-4343-ACFF-B38C823B9330}" destId="{62D25FA4-4A6B-49C9-B336-C5367A3AAD6F}" srcOrd="0" destOrd="0" presId="urn:microsoft.com/office/officeart/2005/8/layout/matrix2"/>
    <dgm:cxn modelId="{03EECFED-7A8D-4A69-AD96-9D9DDD5A5DE2}" type="presParOf" srcId="{C0AC3348-8996-4343-ACFF-B38C823B9330}" destId="{C6E63327-9FC3-424C-BFF6-81CFEC720776}" srcOrd="1" destOrd="0" presId="urn:microsoft.com/office/officeart/2005/8/layout/matrix2"/>
    <dgm:cxn modelId="{277B0C59-1473-4ED5-A09C-11EC8CDD0E0F}" type="presParOf" srcId="{C0AC3348-8996-4343-ACFF-B38C823B9330}" destId="{20C88945-5507-4B83-B58A-C594C242E588}" srcOrd="2" destOrd="0" presId="urn:microsoft.com/office/officeart/2005/8/layout/matrix2"/>
    <dgm:cxn modelId="{0CB9142C-0E3A-4437-A8A3-7D9A8F6EE7ED}" type="presParOf" srcId="{C0AC3348-8996-4343-ACFF-B38C823B9330}" destId="{F3EE51B3-A38D-4DD1-9564-1101FC953156}" srcOrd="3" destOrd="0" presId="urn:microsoft.com/office/officeart/2005/8/layout/matrix2"/>
    <dgm:cxn modelId="{36B58718-41CB-488E-850F-1346AE88F356}" type="presParOf" srcId="{C0AC3348-8996-4343-ACFF-B38C823B9330}" destId="{8B9EE843-2258-4BEA-B6B9-AF210657F3CE}"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79D311BF-C727-4E57-9AD3-BE3A3ACA217A}" type="datetimeFigureOut">
              <a:rPr lang="en-US" smtClean="0"/>
              <a:t>1/30/2015</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F4C2ABF1-C40F-4463-B9A9-0457B7C470F8}" type="slidenum">
              <a:rPr lang="en-US" smtClean="0"/>
              <a:t>‹#›</a:t>
            </a:fld>
            <a:endParaRPr lang="en-US"/>
          </a:p>
        </p:txBody>
      </p:sp>
    </p:spTree>
    <p:extLst>
      <p:ext uri="{BB962C8B-B14F-4D97-AF65-F5344CB8AC3E}">
        <p14:creationId xmlns:p14="http://schemas.microsoft.com/office/powerpoint/2010/main" val="83344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C2ABF1-C40F-4463-B9A9-0457B7C470F8}" type="slidenum">
              <a:rPr lang="en-US" smtClean="0"/>
              <a:t>2</a:t>
            </a:fld>
            <a:endParaRPr lang="en-US"/>
          </a:p>
        </p:txBody>
      </p:sp>
    </p:spTree>
    <p:extLst>
      <p:ext uri="{BB962C8B-B14F-4D97-AF65-F5344CB8AC3E}">
        <p14:creationId xmlns:p14="http://schemas.microsoft.com/office/powerpoint/2010/main" val="264357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C2ABF1-C40F-4463-B9A9-0457B7C470F8}" type="slidenum">
              <a:rPr lang="en-US" smtClean="0"/>
              <a:t>4</a:t>
            </a:fld>
            <a:endParaRPr lang="en-US"/>
          </a:p>
        </p:txBody>
      </p:sp>
    </p:spTree>
    <p:extLst>
      <p:ext uri="{BB962C8B-B14F-4D97-AF65-F5344CB8AC3E}">
        <p14:creationId xmlns:p14="http://schemas.microsoft.com/office/powerpoint/2010/main" val="425045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143242"/>
            <a:ext cx="9144000" cy="2387600"/>
          </a:xfrm>
        </p:spPr>
        <p:txBody>
          <a:bodyPr anchor="b"/>
          <a:lstStyle>
            <a:lvl1pPr algn="ctr">
              <a:defRPr sz="6000">
                <a:solidFill>
                  <a:srgbClr val="336699"/>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523999" y="4829525"/>
            <a:ext cx="9144000" cy="101030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999" y="285750"/>
            <a:ext cx="9144000" cy="2718164"/>
          </a:xfrm>
          <a:prstGeom prst="rect">
            <a:avLst/>
          </a:prstGeom>
        </p:spPr>
      </p:pic>
    </p:spTree>
    <p:extLst>
      <p:ext uri="{BB962C8B-B14F-4D97-AF65-F5344CB8AC3E}">
        <p14:creationId xmlns:p14="http://schemas.microsoft.com/office/powerpoint/2010/main" val="69347223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www.DuffySweeney.com</a:t>
            </a:r>
            <a:endParaRPr lang="en-US"/>
          </a:p>
        </p:txBody>
      </p:sp>
      <p:sp>
        <p:nvSpPr>
          <p:cNvPr id="6" name="Slide Number Placeholder 5"/>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1443395782"/>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www.DuffySweeney.com</a:t>
            </a:r>
            <a:endParaRPr lang="en-US"/>
          </a:p>
        </p:txBody>
      </p:sp>
      <p:sp>
        <p:nvSpPr>
          <p:cNvPr id="6" name="Slide Number Placeholder 5"/>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39985763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472"/>
            <a:ext cx="10515600" cy="1099018"/>
          </a:xfrm>
        </p:spPr>
        <p:txBody>
          <a:bodyPr anchor="b"/>
          <a:lstStyle>
            <a:lvl1pPr>
              <a:defRPr b="1">
                <a:solidFill>
                  <a:srgbClr val="336699"/>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xfrm>
            <a:off x="838200" y="1637367"/>
            <a:ext cx="10515600" cy="4351338"/>
          </a:xfrm>
        </p:spPr>
        <p:txBody>
          <a:bodyPr/>
          <a:lstStyle>
            <a:lvl1pPr marL="457200" indent="-457200">
              <a:buClr>
                <a:srgbClr val="336699"/>
              </a:buClr>
              <a:buSzPct val="120000"/>
              <a:buFont typeface="Wingdings" panose="05000000000000000000" pitchFamily="2" charset="2"/>
              <a:buChar char="§"/>
              <a:defRPr/>
            </a:lvl1pPr>
            <a:lvl2pPr marL="800100" indent="-342900">
              <a:buClr>
                <a:srgbClr val="336699"/>
              </a:buClr>
              <a:buSzPct val="120000"/>
              <a:buFont typeface="Wingdings" panose="05000000000000000000" pitchFamily="2" charset="2"/>
              <a:buChar char="§"/>
              <a:defRPr/>
            </a:lvl2pPr>
            <a:lvl3pPr marL="1257300" indent="-342900">
              <a:buClr>
                <a:srgbClr val="336699"/>
              </a:buClr>
              <a:buSzPct val="120000"/>
              <a:buFont typeface="Wingdings" panose="05000000000000000000" pitchFamily="2" charset="2"/>
              <a:buChar char="§"/>
              <a:defRPr/>
            </a:lvl3pPr>
            <a:lvl4pPr marL="1657350" indent="-285750">
              <a:buClr>
                <a:srgbClr val="336699"/>
              </a:buClr>
              <a:buSzPct val="120000"/>
              <a:buFont typeface="Wingdings" panose="05000000000000000000" pitchFamily="2" charset="2"/>
              <a:buChar char="§"/>
              <a:defRPr/>
            </a:lvl4pPr>
            <a:lvl5pPr marL="2114550" indent="-285750">
              <a:buClr>
                <a:srgbClr val="336699"/>
              </a:buClr>
              <a:buSzPct val="120000"/>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195481" y="6329442"/>
            <a:ext cx="2685825" cy="365125"/>
          </a:xfrm>
        </p:spPr>
        <p:txBody>
          <a:bodyPr/>
          <a:lstStyle>
            <a:lvl1pPr algn="ctr">
              <a:defRPr sz="1400">
                <a:solidFill>
                  <a:schemeClr val="bg2">
                    <a:lumMod val="50000"/>
                  </a:schemeClr>
                </a:solidFill>
              </a:defRPr>
            </a:lvl1pPr>
          </a:lstStyle>
          <a:p>
            <a:r>
              <a:rPr lang="en-US" smtClean="0"/>
              <a:t>www.DuffySweeney.com</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6339" y="6163374"/>
            <a:ext cx="4512474" cy="697263"/>
          </a:xfrm>
          <a:prstGeom prst="rect">
            <a:avLst/>
          </a:prstGeom>
        </p:spPr>
      </p:pic>
      <p:grpSp>
        <p:nvGrpSpPr>
          <p:cNvPr id="11" name="Group 10"/>
          <p:cNvGrpSpPr/>
          <p:nvPr userDrawn="1"/>
        </p:nvGrpSpPr>
        <p:grpSpPr>
          <a:xfrm>
            <a:off x="636489" y="6036971"/>
            <a:ext cx="11243354" cy="63647"/>
            <a:chOff x="636489" y="6036971"/>
            <a:chExt cx="11243354" cy="63647"/>
          </a:xfrm>
        </p:grpSpPr>
        <p:cxnSp>
          <p:nvCxnSpPr>
            <p:cNvPr id="9" name="Straight Connector 8"/>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826544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02659"/>
            <a:ext cx="10515600" cy="2370605"/>
          </a:xfrm>
        </p:spPr>
        <p:txBody>
          <a:bodyPr anchor="b"/>
          <a:lstStyle>
            <a:lvl1pPr>
              <a:defRPr sz="6000" b="1">
                <a:solidFill>
                  <a:srgbClr val="336699"/>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435967" y="3982688"/>
            <a:ext cx="4115055"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47AE76D-3C73-421C-A9EA-69DFFCDACA24}" type="slidenum">
              <a:rPr lang="en-US" smtClean="0"/>
              <a:t>‹#›</a:t>
            </a:fld>
            <a:endParaRPr lang="en-US"/>
          </a:p>
        </p:txBody>
      </p:sp>
      <p:sp>
        <p:nvSpPr>
          <p:cNvPr id="7" name="Footer Placeholder 4"/>
          <p:cNvSpPr txBox="1">
            <a:spLocks/>
          </p:cNvSpPr>
          <p:nvPr userDrawn="1"/>
        </p:nvSpPr>
        <p:spPr>
          <a:xfrm>
            <a:off x="4195481" y="6329442"/>
            <a:ext cx="2685825"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www.DuffySweeney.com</a:t>
            </a:r>
            <a:endParaRPr lang="en-US" dirty="0"/>
          </a:p>
        </p:txBody>
      </p:sp>
      <p:cxnSp>
        <p:nvCxnSpPr>
          <p:cNvPr id="9" name="Straight Connector 8"/>
          <p:cNvCxnSpPr/>
          <p:nvPr userDrawn="1"/>
        </p:nvCxnSpPr>
        <p:spPr>
          <a:xfrm>
            <a:off x="367548" y="3629949"/>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7548" y="3720492"/>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6339" y="6163374"/>
            <a:ext cx="4512474" cy="697263"/>
          </a:xfrm>
          <a:prstGeom prst="rect">
            <a:avLst/>
          </a:prstGeom>
        </p:spPr>
      </p:pic>
    </p:spTree>
    <p:extLst>
      <p:ext uri="{BB962C8B-B14F-4D97-AF65-F5344CB8AC3E}">
        <p14:creationId xmlns:p14="http://schemas.microsoft.com/office/powerpoint/2010/main" val="240079066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www.DuffySweeney.com</a:t>
            </a:r>
            <a:endParaRPr lang="en-US"/>
          </a:p>
        </p:txBody>
      </p:sp>
      <p:sp>
        <p:nvSpPr>
          <p:cNvPr id="7" name="Slide Number Placeholder 6"/>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357040885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www.DuffySweeney.com</a:t>
            </a:r>
            <a:endParaRPr lang="en-US"/>
          </a:p>
        </p:txBody>
      </p:sp>
      <p:sp>
        <p:nvSpPr>
          <p:cNvPr id="9" name="Slide Number Placeholder 8"/>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132812323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www.DuffySweeney.com</a:t>
            </a:r>
            <a:endParaRPr lang="en-US"/>
          </a:p>
        </p:txBody>
      </p:sp>
      <p:sp>
        <p:nvSpPr>
          <p:cNvPr id="5" name="Slide Number Placeholder 4"/>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30471961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www.DuffySweeney.com</a:t>
            </a:r>
            <a:endParaRPr lang="en-US"/>
          </a:p>
        </p:txBody>
      </p:sp>
      <p:sp>
        <p:nvSpPr>
          <p:cNvPr id="4" name="Slide Number Placeholder 3"/>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151133703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www.DuffySweeney.com</a:t>
            </a:r>
            <a:endParaRPr lang="en-US"/>
          </a:p>
        </p:txBody>
      </p:sp>
      <p:sp>
        <p:nvSpPr>
          <p:cNvPr id="7" name="Slide Number Placeholder 6"/>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150906095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www.DuffySweeney.com</a:t>
            </a:r>
            <a:endParaRPr lang="en-US"/>
          </a:p>
        </p:txBody>
      </p:sp>
      <p:sp>
        <p:nvSpPr>
          <p:cNvPr id="7" name="Slide Number Placeholder 6"/>
          <p:cNvSpPr>
            <a:spLocks noGrp="1"/>
          </p:cNvSpPr>
          <p:nvPr>
            <p:ph type="sldNum" sz="quarter" idx="12"/>
          </p:nvPr>
        </p:nvSpPr>
        <p:spPr/>
        <p:txBody>
          <a:bodyPr/>
          <a:lstStyle/>
          <a:p>
            <a:fld id="{347AE76D-3C73-421C-A9EA-69DFFCDACA24}" type="slidenum">
              <a:rPr lang="en-US" smtClean="0"/>
              <a:t>‹#›</a:t>
            </a:fld>
            <a:endParaRPr lang="en-US"/>
          </a:p>
        </p:txBody>
      </p:sp>
    </p:spTree>
    <p:extLst>
      <p:ext uri="{BB962C8B-B14F-4D97-AF65-F5344CB8AC3E}">
        <p14:creationId xmlns:p14="http://schemas.microsoft.com/office/powerpoint/2010/main" val="366960123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www.DuffySweeney.com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AE76D-3C73-421C-A9EA-69DFFCDACA24}" type="slidenum">
              <a:rPr lang="en-US" smtClean="0"/>
              <a:t>‹#›</a:t>
            </a:fld>
            <a:endParaRPr lang="en-US"/>
          </a:p>
        </p:txBody>
      </p:sp>
    </p:spTree>
    <p:extLst>
      <p:ext uri="{BB962C8B-B14F-4D97-AF65-F5344CB8AC3E}">
        <p14:creationId xmlns:p14="http://schemas.microsoft.com/office/powerpoint/2010/main" val="170612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t>BETWEEN THE LEGAL LINES: </a:t>
            </a:r>
            <a:r>
              <a:rPr lang="en-US" sz="3200" dirty="0" smtClean="0"/>
              <a:t/>
            </a:r>
            <a:br>
              <a:rPr lang="en-US" sz="3200" dirty="0" smtClean="0"/>
            </a:br>
            <a:r>
              <a:rPr lang="en-US" sz="3200" b="1" dirty="0" smtClean="0"/>
              <a:t>Trending Topics at the Intersection </a:t>
            </a:r>
            <a:br>
              <a:rPr lang="en-US" sz="3200" b="1" dirty="0" smtClean="0"/>
            </a:br>
            <a:r>
              <a:rPr lang="en-US" sz="3200" b="1" dirty="0" smtClean="0"/>
              <a:t>of Business and Law</a:t>
            </a:r>
            <a:endParaRPr lang="en-US" sz="3200" dirty="0"/>
          </a:p>
        </p:txBody>
      </p:sp>
      <p:sp>
        <p:nvSpPr>
          <p:cNvPr id="3" name="Subtitle 2"/>
          <p:cNvSpPr>
            <a:spLocks noGrp="1"/>
          </p:cNvSpPr>
          <p:nvPr>
            <p:ph type="subTitle" idx="1"/>
          </p:nvPr>
        </p:nvSpPr>
        <p:spPr>
          <a:xfrm>
            <a:off x="1523999" y="4651866"/>
            <a:ext cx="9144000" cy="565006"/>
          </a:xfrm>
        </p:spPr>
        <p:txBody>
          <a:bodyPr/>
          <a:lstStyle/>
          <a:p>
            <a:r>
              <a:rPr lang="en-US" i="1" dirty="0"/>
              <a:t>Tuesday, January 27th 8:30 to noon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930" y="5395417"/>
            <a:ext cx="2861206" cy="129179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860" y="5347317"/>
            <a:ext cx="3453078" cy="1236491"/>
          </a:xfrm>
          <a:prstGeom prst="rect">
            <a:avLst/>
          </a:prstGeom>
        </p:spPr>
      </p:pic>
    </p:spTree>
    <p:extLst>
      <p:ext uri="{BB962C8B-B14F-4D97-AF65-F5344CB8AC3E}">
        <p14:creationId xmlns:p14="http://schemas.microsoft.com/office/powerpoint/2010/main" val="2056060612"/>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 </a:t>
            </a:r>
            <a:endParaRPr lang="en-US" dirty="0"/>
          </a:p>
        </p:txBody>
      </p:sp>
      <p:sp>
        <p:nvSpPr>
          <p:cNvPr id="3" name="Content Placeholder 2"/>
          <p:cNvSpPr>
            <a:spLocks noGrp="1"/>
          </p:cNvSpPr>
          <p:nvPr>
            <p:ph idx="1"/>
          </p:nvPr>
        </p:nvSpPr>
        <p:spPr>
          <a:xfrm>
            <a:off x="913505" y="2304341"/>
            <a:ext cx="5078504" cy="1084318"/>
          </a:xfrm>
        </p:spPr>
        <p:txBody>
          <a:bodyPr>
            <a:normAutofit/>
          </a:bodyPr>
          <a:lstStyle/>
          <a:p>
            <a:pPr marL="0" indent="0">
              <a:buNone/>
            </a:pPr>
            <a:r>
              <a:rPr lang="en-US" sz="3600" dirty="0" smtClean="0"/>
              <a:t>What does “work for hire” mean?</a:t>
            </a:r>
          </a:p>
          <a:p>
            <a:endParaRPr lang="en-US" sz="36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484" y="2013883"/>
            <a:ext cx="2407510" cy="240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48677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smtClean="0"/>
              <a:t>Prepared by employee within scope of employment</a:t>
            </a:r>
          </a:p>
          <a:p>
            <a:pPr marL="514350" indent="-514350">
              <a:buFont typeface="+mj-lt"/>
              <a:buAutoNum type="arabicPeriod"/>
            </a:pPr>
            <a:endParaRPr lang="en-US" sz="3200" dirty="0" smtClean="0"/>
          </a:p>
          <a:p>
            <a:pPr marL="0" indent="0">
              <a:buNone/>
            </a:pPr>
            <a:r>
              <a:rPr lang="en-US" sz="3200" dirty="0" smtClean="0"/>
              <a:t>				OR</a:t>
            </a:r>
          </a:p>
          <a:p>
            <a:pPr marL="514350" indent="-514350">
              <a:buFont typeface="+mj-lt"/>
              <a:buAutoNum type="arabicPeriod"/>
            </a:pPr>
            <a:endParaRPr lang="en-US" sz="3200" dirty="0" smtClean="0"/>
          </a:p>
          <a:p>
            <a:pPr marL="514350" indent="-514350">
              <a:buFont typeface="+mj-lt"/>
              <a:buAutoNum type="arabicPeriod" startAt="2"/>
            </a:pPr>
            <a:r>
              <a:rPr lang="en-US" sz="3200" dirty="0" smtClean="0"/>
              <a:t>One of nine specified categories </a:t>
            </a:r>
            <a:r>
              <a:rPr lang="en-US" sz="3200" i="1" dirty="0" smtClean="0"/>
              <a:t>IF</a:t>
            </a:r>
            <a:r>
              <a:rPr lang="en-US" sz="3200" dirty="0" smtClean="0"/>
              <a:t> the parties expressly agree in writing</a:t>
            </a:r>
          </a:p>
          <a:p>
            <a:pPr marL="514350" indent="-514350">
              <a:buFont typeface="+mj-lt"/>
              <a:buAutoNum type="arabicPeriod" startAt="2"/>
            </a:pP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94472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a:t>
            </a:r>
            <a:endParaRPr lang="en-US" dirty="0"/>
          </a:p>
        </p:txBody>
      </p:sp>
      <p:sp>
        <p:nvSpPr>
          <p:cNvPr id="3" name="Content Placeholder 2"/>
          <p:cNvSpPr>
            <a:spLocks noGrp="1"/>
          </p:cNvSpPr>
          <p:nvPr>
            <p:ph idx="1"/>
          </p:nvPr>
        </p:nvSpPr>
        <p:spPr>
          <a:xfrm>
            <a:off x="6322716" y="1703703"/>
            <a:ext cx="5723965" cy="4351338"/>
          </a:xfrm>
        </p:spPr>
        <p:txBody>
          <a:bodyPr>
            <a:normAutofit/>
          </a:bodyPr>
          <a:lstStyle/>
          <a:p>
            <a:r>
              <a:rPr lang="en-US" sz="3200" dirty="0" smtClean="0"/>
              <a:t>Instructional text</a:t>
            </a:r>
          </a:p>
          <a:p>
            <a:r>
              <a:rPr lang="en-US" sz="3200" dirty="0" smtClean="0"/>
              <a:t>A test	</a:t>
            </a:r>
          </a:p>
          <a:p>
            <a:r>
              <a:rPr lang="en-US" sz="3200" dirty="0" smtClean="0"/>
              <a:t>Answer material for a test</a:t>
            </a:r>
          </a:p>
          <a:p>
            <a:r>
              <a:rPr lang="en-US" sz="3200" dirty="0" smtClean="0"/>
              <a:t>An atlas</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a:xfrm>
            <a:off x="936810" y="1703703"/>
            <a:ext cx="5377929" cy="435133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336699"/>
              </a:buClr>
              <a:buSzPct val="120000"/>
              <a:buFont typeface="Wingdings" panose="05000000000000000000"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Collective works</a:t>
            </a:r>
          </a:p>
          <a:p>
            <a:r>
              <a:rPr lang="en-US" sz="3200" dirty="0" smtClean="0"/>
              <a:t>Motion picture or A/V work</a:t>
            </a:r>
          </a:p>
          <a:p>
            <a:r>
              <a:rPr lang="en-US" sz="3200" dirty="0" smtClean="0"/>
              <a:t>Translation</a:t>
            </a:r>
          </a:p>
          <a:p>
            <a:r>
              <a:rPr lang="en-US" sz="3200" dirty="0" smtClean="0"/>
              <a:t>Supplementary work</a:t>
            </a:r>
          </a:p>
          <a:p>
            <a:r>
              <a:rPr lang="en-US" sz="3200" dirty="0" smtClean="0"/>
              <a:t>Compilation</a:t>
            </a:r>
          </a:p>
        </p:txBody>
      </p:sp>
    </p:spTree>
    <p:extLst>
      <p:ext uri="{BB962C8B-B14F-4D97-AF65-F5344CB8AC3E}">
        <p14:creationId xmlns:p14="http://schemas.microsoft.com/office/powerpoint/2010/main" val="341871929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 </a:t>
            </a:r>
            <a:endParaRPr lang="en-US" dirty="0"/>
          </a:p>
        </p:txBody>
      </p:sp>
      <p:sp>
        <p:nvSpPr>
          <p:cNvPr id="3" name="Content Placeholder 2"/>
          <p:cNvSpPr>
            <a:spLocks noGrp="1"/>
          </p:cNvSpPr>
          <p:nvPr>
            <p:ph idx="1"/>
          </p:nvPr>
        </p:nvSpPr>
        <p:spPr>
          <a:xfrm>
            <a:off x="2376543" y="2748368"/>
            <a:ext cx="6982609" cy="1891141"/>
          </a:xfrm>
        </p:spPr>
        <p:txBody>
          <a:bodyPr>
            <a:normAutofit/>
          </a:bodyPr>
          <a:lstStyle/>
          <a:p>
            <a:pPr marL="0" indent="0" algn="ctr">
              <a:buNone/>
            </a:pPr>
            <a:r>
              <a:rPr lang="en-US" sz="3600" i="1" dirty="0" smtClean="0"/>
              <a:t>Why is this important?</a:t>
            </a:r>
          </a:p>
          <a:p>
            <a:pPr algn="ctr"/>
            <a:endParaRPr lang="en-US" sz="3600" i="1"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922048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a:t>
            </a:r>
            <a:endParaRPr lang="en-US" dirty="0"/>
          </a:p>
        </p:txBody>
      </p:sp>
      <p:sp>
        <p:nvSpPr>
          <p:cNvPr id="3" name="Content Placeholder 2"/>
          <p:cNvSpPr>
            <a:spLocks noGrp="1"/>
          </p:cNvSpPr>
          <p:nvPr>
            <p:ph idx="1"/>
          </p:nvPr>
        </p:nvSpPr>
        <p:spPr/>
        <p:txBody>
          <a:bodyPr>
            <a:normAutofit/>
          </a:bodyPr>
          <a:lstStyle/>
          <a:p>
            <a:r>
              <a:rPr lang="en-US" sz="3200" dirty="0" smtClean="0"/>
              <a:t>Ownership rights</a:t>
            </a:r>
          </a:p>
          <a:p>
            <a:r>
              <a:rPr lang="en-US" sz="3200" dirty="0" smtClean="0"/>
              <a:t>Infringement rights</a:t>
            </a:r>
          </a:p>
          <a:p>
            <a:r>
              <a:rPr lang="en-US" sz="3200" dirty="0" smtClean="0"/>
              <a:t>Registration rights</a:t>
            </a:r>
          </a:p>
          <a:p>
            <a:r>
              <a:rPr lang="en-US" sz="3200" dirty="0" smtClean="0"/>
              <a:t>Distribution rights</a:t>
            </a:r>
          </a:p>
          <a:p>
            <a:r>
              <a:rPr lang="en-US" sz="3200" dirty="0" smtClean="0"/>
              <a:t>Renewal rights</a:t>
            </a:r>
          </a:p>
          <a:p>
            <a:r>
              <a:rPr lang="en-US" sz="3200" dirty="0" smtClean="0"/>
              <a:t>Protection in U.S. for 120 years after creation</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4134669"/>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a:t>
            </a:r>
            <a:endParaRPr lang="en-US" dirty="0"/>
          </a:p>
        </p:txBody>
      </p:sp>
      <p:sp>
        <p:nvSpPr>
          <p:cNvPr id="3" name="Content Placeholder 2"/>
          <p:cNvSpPr>
            <a:spLocks noGrp="1"/>
          </p:cNvSpPr>
          <p:nvPr>
            <p:ph idx="1"/>
          </p:nvPr>
        </p:nvSpPr>
        <p:spPr>
          <a:xfrm>
            <a:off x="2204425" y="1839074"/>
            <a:ext cx="7262308" cy="1105833"/>
          </a:xfrm>
        </p:spPr>
        <p:txBody>
          <a:bodyPr>
            <a:normAutofit/>
          </a:bodyPr>
          <a:lstStyle/>
          <a:p>
            <a:pPr marL="0" indent="0" algn="ctr">
              <a:buNone/>
            </a:pPr>
            <a:r>
              <a:rPr lang="en-US" sz="3200" dirty="0" smtClean="0"/>
              <a:t>Employee v. Independent Contractor</a:t>
            </a:r>
          </a:p>
          <a:p>
            <a:pPr algn="ct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13" name="Group 12"/>
          <p:cNvGrpSpPr/>
          <p:nvPr/>
        </p:nvGrpSpPr>
        <p:grpSpPr>
          <a:xfrm>
            <a:off x="636489" y="1344897"/>
            <a:ext cx="11243354" cy="63647"/>
            <a:chOff x="636489" y="6036971"/>
            <a:chExt cx="11243354" cy="63647"/>
          </a:xfrm>
        </p:grpSpPr>
        <p:cxnSp>
          <p:nvCxnSpPr>
            <p:cNvPr id="14" name="Straight Connector 13"/>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2" descr="C:\Users\Carolyn Lavin\AppData\Local\Microsoft\Windows\Temporary Internet Files\Content.IE5\EOO4AEG0\business-tightrope-300x2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32" y="2667897"/>
            <a:ext cx="2857500" cy="2419350"/>
          </a:xfrm>
          <a:prstGeom prst="rect">
            <a:avLst/>
          </a:prstGeom>
          <a:noFill/>
          <a:ln>
            <a:solidFill>
              <a:srgbClr val="336699"/>
            </a:solidFill>
          </a:ln>
          <a:effectLst>
            <a:outerShdw blurRad="50800" dist="38100" dir="2700000" algn="tl" rotWithShape="0">
              <a:srgbClr val="336699">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8221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WORK-FOR-HIRE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For Independent Contractors:</a:t>
            </a:r>
          </a:p>
          <a:p>
            <a:pPr marL="0" indent="0">
              <a:buNone/>
            </a:pPr>
            <a:endParaRPr lang="en-US" sz="1600" dirty="0" smtClean="0"/>
          </a:p>
          <a:p>
            <a:pPr marL="514350" indent="-514350">
              <a:buFont typeface="+mj-lt"/>
              <a:buAutoNum type="arabicPeriod"/>
            </a:pPr>
            <a:r>
              <a:rPr lang="en-US" sz="3200" dirty="0" smtClean="0"/>
              <a:t>Written agreement – CRITICAL</a:t>
            </a:r>
          </a:p>
          <a:p>
            <a:pPr marL="0" indent="0">
              <a:buNone/>
            </a:pPr>
            <a:r>
              <a:rPr lang="en-US" sz="3200" dirty="0" smtClean="0"/>
              <a:t>		and</a:t>
            </a:r>
          </a:p>
          <a:p>
            <a:pPr marL="514350" indent="-514350">
              <a:buFont typeface="+mj-lt"/>
              <a:buAutoNum type="arabicPeriod" startAt="2"/>
            </a:pPr>
            <a:r>
              <a:rPr lang="en-US" sz="3200" dirty="0" smtClean="0"/>
              <a:t>Assignment of rights, including copyrights</a:t>
            </a:r>
          </a:p>
          <a:p>
            <a:endParaRPr lang="en-US" sz="3200" dirty="0" smtClean="0"/>
          </a:p>
          <a:p>
            <a:pPr marL="0" indent="0">
              <a:buNone/>
            </a:pPr>
            <a:r>
              <a:rPr lang="en-US" sz="3200" b="1" dirty="0" smtClean="0"/>
              <a:t>	</a:t>
            </a:r>
            <a:r>
              <a:rPr lang="en-US" sz="3200" b="1" u="sng" dirty="0" smtClean="0"/>
              <a:t>Otherwise</a:t>
            </a:r>
            <a:r>
              <a:rPr lang="en-US" sz="3200" dirty="0" smtClean="0"/>
              <a:t> -- no Work for Hire</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270884"/>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normAutofit/>
          </a:bodyPr>
          <a:lstStyle/>
          <a:p>
            <a:r>
              <a:rPr lang="en-US" sz="3200" dirty="0" smtClean="0"/>
              <a:t>Employees need to sign Agreement on Inventions and Confidential Information.</a:t>
            </a:r>
          </a:p>
          <a:p>
            <a:r>
              <a:rPr lang="en-US" sz="3200" dirty="0" smtClean="0"/>
              <a:t>Independent contractors and developers need to sign written agreement for services.</a:t>
            </a:r>
          </a:p>
          <a:p>
            <a:r>
              <a:rPr lang="en-US" sz="3200" dirty="0" smtClean="0"/>
              <a:t>All contracts with contractors and developers need to address ownership rights and use of deliverables. </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667887"/>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0" y="134472"/>
            <a:ext cx="10515600" cy="1099018"/>
          </a:xfrm>
        </p:spPr>
        <p:txBody>
          <a:bodyPr/>
          <a:lstStyle/>
          <a:p>
            <a:r>
              <a:rPr lang="en-US" dirty="0" smtClean="0"/>
              <a:t>READING + REFERENCES</a:t>
            </a:r>
            <a:endParaRPr lang="en-US" dirty="0"/>
          </a:p>
        </p:txBody>
      </p:sp>
      <p:sp>
        <p:nvSpPr>
          <p:cNvPr id="3" name="Content Placeholder 2"/>
          <p:cNvSpPr>
            <a:spLocks noGrp="1"/>
          </p:cNvSpPr>
          <p:nvPr>
            <p:ph idx="1"/>
          </p:nvPr>
        </p:nvSpPr>
        <p:spPr>
          <a:xfrm>
            <a:off x="701037" y="1518268"/>
            <a:ext cx="10094264" cy="4331203"/>
          </a:xfrm>
        </p:spPr>
        <p:txBody>
          <a:bodyPr>
            <a:normAutofit fontScale="85000" lnSpcReduction="20000"/>
          </a:bodyPr>
          <a:lstStyle/>
          <a:p>
            <a:pPr marL="0" indent="0">
              <a:buNone/>
            </a:pPr>
            <a:r>
              <a:rPr lang="en-US" dirty="0" smtClean="0"/>
              <a:t>“OSHA Expanding Reporting &amp; Exemptions”</a:t>
            </a:r>
          </a:p>
          <a:p>
            <a:pPr marL="0" indent="0">
              <a:buNone/>
            </a:pPr>
            <a:r>
              <a:rPr lang="en-US" dirty="0" smtClean="0"/>
              <a:t>By Roger Hood</a:t>
            </a:r>
          </a:p>
          <a:p>
            <a:pPr marL="0" indent="0">
              <a:buNone/>
            </a:pPr>
            <a:r>
              <a:rPr lang="en-US" dirty="0" smtClean="0"/>
              <a:t>Duffy &amp; Sweeney BLOG (September 2014)</a:t>
            </a:r>
          </a:p>
          <a:p>
            <a:pPr marL="0" indent="0">
              <a:buNone/>
            </a:pPr>
            <a:endParaRPr lang="en-US" dirty="0" smtClean="0"/>
          </a:p>
          <a:p>
            <a:pPr marL="0" indent="0">
              <a:buNone/>
            </a:pPr>
            <a:r>
              <a:rPr lang="en-US" dirty="0" smtClean="0"/>
              <a:t>“Employment Law Nightmare: Intersection of ADA &amp; FMLA”</a:t>
            </a:r>
          </a:p>
          <a:p>
            <a:pPr marL="0" indent="0">
              <a:buNone/>
            </a:pPr>
            <a:r>
              <a:rPr lang="en-US" dirty="0" smtClean="0"/>
              <a:t>By Roger Hood and Rachelle Green</a:t>
            </a:r>
          </a:p>
          <a:p>
            <a:pPr marL="0" indent="0">
              <a:buNone/>
            </a:pPr>
            <a:r>
              <a:rPr lang="en-US" dirty="0" smtClean="0"/>
              <a:t>Rhode Island Bar Association Annual Meeting (June 2014)</a:t>
            </a:r>
          </a:p>
          <a:p>
            <a:pPr marL="0" indent="0">
              <a:buNone/>
            </a:pPr>
            <a:endParaRPr lang="en-US" dirty="0" smtClean="0"/>
          </a:p>
          <a:p>
            <a:pPr marL="0" indent="0">
              <a:buNone/>
            </a:pPr>
            <a:r>
              <a:rPr lang="en-US" dirty="0" smtClean="0"/>
              <a:t>“Court Confirms RI Employers Must Pay Time-And-A-Half “</a:t>
            </a:r>
          </a:p>
          <a:p>
            <a:pPr marL="0" indent="0">
              <a:buNone/>
            </a:pPr>
            <a:r>
              <a:rPr lang="en-US" dirty="0" smtClean="0"/>
              <a:t>By Roger Hood</a:t>
            </a:r>
          </a:p>
          <a:p>
            <a:pPr marL="0" indent="0">
              <a:buNone/>
            </a:pPr>
            <a:r>
              <a:rPr lang="en-US" dirty="0" smtClean="0"/>
              <a:t>Duffy &amp; Sweeney BLOG (January 2014)</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C:\Users\Carolyn Lavin\AppData\Local\Microsoft\Windows\Temporary Internet Files\Content.IE5\BQXN4UTL\1010496_info_icon_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5982" y="1518268"/>
            <a:ext cx="1698268" cy="169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71723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BYOD, </a:t>
            </a:r>
            <a:r>
              <a:rPr lang="en-US" dirty="0" smtClean="0"/>
              <a:t>SOCIAL </a:t>
            </a:r>
            <a:r>
              <a:rPr lang="en-US" dirty="0"/>
              <a:t>MEDIA </a:t>
            </a:r>
            <a:r>
              <a:rPr lang="en-US" dirty="0" smtClean="0"/>
              <a:t>&amp; </a:t>
            </a:r>
            <a:r>
              <a:rPr lang="en-US" dirty="0"/>
              <a:t>PRIVACY </a:t>
            </a:r>
            <a:br>
              <a:rPr lang="en-US" dirty="0"/>
            </a:br>
            <a:r>
              <a:rPr lang="en-US" dirty="0"/>
              <a:t>by Rachelle </a:t>
            </a:r>
            <a:r>
              <a:rPr lang="en-US" dirty="0" smtClean="0"/>
              <a:t>Green</a:t>
            </a:r>
            <a:endParaRPr lang="en-US" dirty="0"/>
          </a:p>
        </p:txBody>
      </p:sp>
      <p:sp>
        <p:nvSpPr>
          <p:cNvPr id="6" name="Text Placeholder 5"/>
          <p:cNvSpPr>
            <a:spLocks noGrp="1"/>
          </p:cNvSpPr>
          <p:nvPr>
            <p:ph type="body" idx="1"/>
          </p:nvPr>
        </p:nvSpPr>
        <p:spPr>
          <a:xfrm>
            <a:off x="3767614" y="4544497"/>
            <a:ext cx="4115055" cy="686131"/>
          </a:xfrm>
        </p:spPr>
        <p:txBody>
          <a:bodyPr/>
          <a:lstStyle/>
          <a:p>
            <a:r>
              <a:rPr lang="en-US" dirty="0" smtClean="0"/>
              <a:t>rgreen@DuffySweeney.com</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3896627"/>
            <a:ext cx="2632112" cy="2632112"/>
          </a:xfrm>
          <a:prstGeom prst="rect">
            <a:avLst/>
          </a:prstGeom>
          <a:ln>
            <a:solidFill>
              <a:srgbClr val="336699"/>
            </a:solidFill>
          </a:ln>
        </p:spPr>
      </p:pic>
    </p:spTree>
    <p:extLst>
      <p:ext uri="{BB962C8B-B14F-4D97-AF65-F5344CB8AC3E}">
        <p14:creationId xmlns:p14="http://schemas.microsoft.com/office/powerpoint/2010/main" val="151565949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26" y="147283"/>
            <a:ext cx="10515600" cy="800498"/>
          </a:xfrm>
        </p:spPr>
        <p:txBody>
          <a:bodyPr anchor="t"/>
          <a:lstStyle/>
          <a:p>
            <a:r>
              <a:rPr lang="en-US" dirty="0" smtClean="0">
                <a:effectLst>
                  <a:outerShdw blurRad="38100" dist="38100" dir="2700000" algn="tl">
                    <a:srgbClr val="000000">
                      <a:alpha val="43137"/>
                    </a:srgbClr>
                  </a:outerShdw>
                </a:effectLst>
              </a:rPr>
              <a:t>PLAN FOR TODAY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9854" y="1054251"/>
            <a:ext cx="10471672" cy="4797910"/>
          </a:xfrm>
        </p:spPr>
        <p:txBody>
          <a:bodyPr>
            <a:noAutofit/>
          </a:bodyPr>
          <a:lstStyle/>
          <a:p>
            <a:r>
              <a:rPr lang="en-US" sz="2000" dirty="0" smtClean="0">
                <a:solidFill>
                  <a:schemeClr val="bg2">
                    <a:lumMod val="25000"/>
                  </a:schemeClr>
                </a:solidFill>
                <a:cs typeface="Arial" panose="020B0604020202020204" pitchFamily="34" charset="0"/>
              </a:rPr>
              <a:t>NON-COMPETITION, NON-SOLICITATION, CONFIDENTIALITY &amp; WORK-FOR-HIRE AGREEMENTS by Roger Hood</a:t>
            </a:r>
          </a:p>
          <a:p>
            <a:pPr marL="457200" lvl="1" indent="0">
              <a:buNone/>
            </a:pPr>
            <a:r>
              <a:rPr lang="en-US" sz="1600" dirty="0" smtClean="0">
                <a:solidFill>
                  <a:schemeClr val="bg2">
                    <a:lumMod val="25000"/>
                  </a:schemeClr>
                </a:solidFill>
              </a:rPr>
              <a:t>Some employment contracts contain clauses that restrict an employee's actions both during and after the period of employment. These clauses safeguard the employer's business interests and commonly include agreements on non-solicitation, non-competition, confidentiality and work-for-hire. Given the ever-changing legal landscape of employment law, it can be a formidable challenge to stay abreast of "best practices" and ongoing legislation. This program will address -- from a management view -- the purposes of and differences between the agreements. </a:t>
            </a:r>
          </a:p>
          <a:p>
            <a:r>
              <a:rPr lang="en-US" sz="2000" dirty="0" smtClean="0">
                <a:solidFill>
                  <a:schemeClr val="bg2">
                    <a:lumMod val="25000"/>
                  </a:schemeClr>
                </a:solidFill>
              </a:rPr>
              <a:t>BYOD, SOCIAL MEDIA  &amp; PRIVACY by Rachelle Green</a:t>
            </a:r>
          </a:p>
          <a:p>
            <a:pPr marL="457200" lvl="1" indent="0">
              <a:buNone/>
            </a:pPr>
            <a:r>
              <a:rPr lang="en-US" sz="1600" dirty="0" smtClean="0">
                <a:solidFill>
                  <a:schemeClr val="bg2">
                    <a:lumMod val="25000"/>
                  </a:schemeClr>
                </a:solidFill>
              </a:rPr>
              <a:t>In blurring the line between our professional and personal lives, the prevalence of social media and the trend toward BYOD (Bring Your Own Device)  often prompt businesses to implement programs and policies governing employee behavior, … which may create a conundrum around data retention, the security of confidential information, wage-and-hour implications and privacy. Implemented properly, these policies can improve employee morale and convenience, reduce business costs, and boost productivity and revenue. Review the laws and regulations that impact social media, BYOD policies, and privacy of communications, and highlight relevant considerations.</a:t>
            </a:r>
          </a:p>
          <a:p>
            <a:r>
              <a:rPr lang="en-US" sz="2000" dirty="0" smtClean="0">
                <a:solidFill>
                  <a:schemeClr val="bg2">
                    <a:lumMod val="25000"/>
                  </a:schemeClr>
                </a:solidFill>
              </a:rPr>
              <a:t>BASICS OF BUSINESS LAW by Joshua Celeste</a:t>
            </a:r>
          </a:p>
          <a:p>
            <a:pPr marL="457200" lvl="1" indent="0">
              <a:buNone/>
            </a:pPr>
            <a:r>
              <a:rPr lang="en-US" sz="1600" dirty="0" smtClean="0">
                <a:solidFill>
                  <a:schemeClr val="bg2">
                    <a:lumMod val="25000"/>
                  </a:schemeClr>
                </a:solidFill>
              </a:rPr>
              <a:t>Whether you are forming or selecting a type of entity for your company; determining the optimal strategy and step-by-step roadmap for your next business deal; or planning ahead for the tax implications and liabilities related to your organization, knowing the legal nuances behind transactional structures is critical to business planning. Review best-practices and common pitfalls in running, managing and growing a business.</a:t>
            </a:r>
          </a:p>
        </p:txBody>
      </p:sp>
      <p:sp>
        <p:nvSpPr>
          <p:cNvPr id="4" name="Footer Placeholder 3"/>
          <p:cNvSpPr>
            <a:spLocks noGrp="1"/>
          </p:cNvSpPr>
          <p:nvPr>
            <p:ph type="ftr" sz="quarter" idx="11"/>
          </p:nvPr>
        </p:nvSpPr>
        <p:spPr/>
        <p:txBody>
          <a:bodyPr/>
          <a:lstStyle/>
          <a:p>
            <a:r>
              <a:rPr lang="en-US" dirty="0" smtClean="0"/>
              <a:t>www.DuffySweeney.com</a:t>
            </a:r>
            <a:endParaRPr lang="en-US" dirty="0"/>
          </a:p>
        </p:txBody>
      </p:sp>
      <p:grpSp>
        <p:nvGrpSpPr>
          <p:cNvPr id="5" name="Group 4"/>
          <p:cNvGrpSpPr/>
          <p:nvPr/>
        </p:nvGrpSpPr>
        <p:grpSpPr>
          <a:xfrm>
            <a:off x="636489" y="874252"/>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423996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PRIVACY ISSUES</a:t>
            </a:r>
          </a:p>
        </p:txBody>
      </p:sp>
      <p:sp>
        <p:nvSpPr>
          <p:cNvPr id="5" name="Content Placeholder 4"/>
          <p:cNvSpPr>
            <a:spLocks noGrp="1"/>
          </p:cNvSpPr>
          <p:nvPr>
            <p:ph idx="1"/>
          </p:nvPr>
        </p:nvSpPr>
        <p:spPr/>
        <p:txBody>
          <a:bodyPr>
            <a:normAutofit/>
          </a:bodyPr>
          <a:lstStyle/>
          <a:p>
            <a:r>
              <a:rPr lang="en-US" sz="3200" dirty="0"/>
              <a:t>Tort Privacy</a:t>
            </a:r>
          </a:p>
          <a:p>
            <a:r>
              <a:rPr lang="en-US" sz="3200" dirty="0"/>
              <a:t>Freedom from search and seizure (4th)</a:t>
            </a:r>
          </a:p>
          <a:p>
            <a:r>
              <a:rPr lang="en-US" sz="3200" dirty="0"/>
              <a:t>Free speech (1st)</a:t>
            </a:r>
          </a:p>
          <a:p>
            <a:r>
              <a:rPr lang="en-US" sz="3200" dirty="0"/>
              <a:t>Fundamental decision (14th)</a:t>
            </a:r>
          </a:p>
          <a:p>
            <a:r>
              <a:rPr lang="en-US" sz="3200" dirty="0"/>
              <a:t>Informational Privacy (largely legislative</a:t>
            </a:r>
            <a:r>
              <a:rPr lang="en-US" sz="3200" dirty="0" smtClean="0"/>
              <a:t>)</a:t>
            </a:r>
            <a:endParaRPr lang="en-US" sz="3200" dirty="0"/>
          </a:p>
        </p:txBody>
      </p:sp>
      <p:grpSp>
        <p:nvGrpSpPr>
          <p:cNvPr id="6" name="Group 5"/>
          <p:cNvGrpSpPr/>
          <p:nvPr/>
        </p:nvGrpSpPr>
        <p:grpSpPr>
          <a:xfrm>
            <a:off x="636489" y="1344897"/>
            <a:ext cx="11243354" cy="63647"/>
            <a:chOff x="636489" y="6036971"/>
            <a:chExt cx="11243354" cy="63647"/>
          </a:xfrm>
        </p:grpSpPr>
        <p:cxnSp>
          <p:nvCxnSpPr>
            <p:cNvPr id="7" name="Straight Connector 6"/>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412411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04" y="134472"/>
            <a:ext cx="10515600" cy="1099018"/>
          </a:xfrm>
        </p:spPr>
        <p:txBody>
          <a:bodyPr/>
          <a:lstStyle/>
          <a:p>
            <a:r>
              <a:rPr lang="en-US" dirty="0"/>
              <a:t>What are we protecting?</a:t>
            </a:r>
          </a:p>
        </p:txBody>
      </p:sp>
      <p:sp>
        <p:nvSpPr>
          <p:cNvPr id="3" name="Content Placeholder 2"/>
          <p:cNvSpPr>
            <a:spLocks noGrp="1"/>
          </p:cNvSpPr>
          <p:nvPr>
            <p:ph idx="1"/>
          </p:nvPr>
        </p:nvSpPr>
        <p:spPr>
          <a:xfrm>
            <a:off x="7598484" y="1553127"/>
            <a:ext cx="3755316" cy="4351338"/>
          </a:xfrm>
        </p:spPr>
        <p:txBody>
          <a:bodyPr>
            <a:noAutofit/>
          </a:bodyPr>
          <a:lstStyle/>
          <a:p>
            <a:pPr marL="0" indent="0">
              <a:buNone/>
            </a:pPr>
            <a:r>
              <a:rPr lang="en-US" sz="3200" dirty="0" smtClean="0"/>
              <a:t>Sensitive </a:t>
            </a:r>
            <a:r>
              <a:rPr lang="en-US" sz="3200" dirty="0"/>
              <a:t>information</a:t>
            </a:r>
          </a:p>
          <a:p>
            <a:pPr lvl="1"/>
            <a:r>
              <a:rPr lang="en-US" sz="2800" dirty="0"/>
              <a:t>Health info</a:t>
            </a:r>
          </a:p>
          <a:p>
            <a:pPr lvl="1"/>
            <a:r>
              <a:rPr lang="en-US" sz="2800" dirty="0"/>
              <a:t>Financial info</a:t>
            </a:r>
          </a:p>
          <a:p>
            <a:pPr lvl="1"/>
            <a:r>
              <a:rPr lang="en-US" sz="2800" dirty="0"/>
              <a:t>Political info</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a:xfrm>
            <a:off x="636489" y="1553127"/>
            <a:ext cx="6735184" cy="3524482"/>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Clr>
                <a:srgbClr val="336699"/>
              </a:buClr>
              <a:buSzPct val="120000"/>
              <a:buFont typeface="Wingdings" panose="05000000000000000000"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3200" dirty="0" smtClean="0"/>
              <a:t>Personal information</a:t>
            </a:r>
          </a:p>
          <a:p>
            <a:r>
              <a:rPr lang="en-US" sz="3200" dirty="0" smtClean="0"/>
              <a:t>Data that can identify an individual</a:t>
            </a:r>
          </a:p>
          <a:p>
            <a:pPr lvl="1"/>
            <a:r>
              <a:rPr lang="en-US" sz="2800" dirty="0" smtClean="0"/>
              <a:t>Name</a:t>
            </a:r>
          </a:p>
          <a:p>
            <a:pPr lvl="1"/>
            <a:r>
              <a:rPr lang="en-US" sz="2800" dirty="0" smtClean="0"/>
              <a:t>Address</a:t>
            </a:r>
          </a:p>
          <a:p>
            <a:pPr lvl="1"/>
            <a:r>
              <a:rPr lang="en-US" sz="2800" dirty="0" smtClean="0"/>
              <a:t>SSN</a:t>
            </a:r>
          </a:p>
          <a:p>
            <a:pPr lvl="1"/>
            <a:r>
              <a:rPr lang="en-US" sz="2800" dirty="0" smtClean="0"/>
              <a:t>Phone number</a:t>
            </a:r>
          </a:p>
          <a:p>
            <a:pPr lvl="1"/>
            <a:r>
              <a:rPr lang="en-US" sz="2800" dirty="0" smtClean="0"/>
              <a:t>Triangulated data?</a:t>
            </a:r>
          </a:p>
          <a:p>
            <a:pPr marL="0" indent="0">
              <a:buNone/>
            </a:pPr>
            <a:endParaRPr lang="en-US" sz="3200" dirty="0"/>
          </a:p>
        </p:txBody>
      </p:sp>
    </p:spTree>
    <p:extLst>
      <p:ext uri="{BB962C8B-B14F-4D97-AF65-F5344CB8AC3E}">
        <p14:creationId xmlns:p14="http://schemas.microsoft.com/office/powerpoint/2010/main" val="11679487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Employer’s Rights</a:t>
            </a:r>
          </a:p>
        </p:txBody>
      </p:sp>
      <p:sp>
        <p:nvSpPr>
          <p:cNvPr id="3" name="Content Placeholder 2"/>
          <p:cNvSpPr>
            <a:spLocks noGrp="1"/>
          </p:cNvSpPr>
          <p:nvPr>
            <p:ph idx="1"/>
          </p:nvPr>
        </p:nvSpPr>
        <p:spPr>
          <a:xfrm>
            <a:off x="838200" y="1519029"/>
            <a:ext cx="10758544" cy="4351338"/>
          </a:xfrm>
        </p:spPr>
        <p:txBody>
          <a:bodyPr>
            <a:noAutofit/>
          </a:bodyPr>
          <a:lstStyle/>
          <a:p>
            <a:r>
              <a:rPr lang="en-US" sz="3200" dirty="0"/>
              <a:t>Employers have some right to monitor their employees in the workplace. Employers have a legitimate interest in monitoring an employee’s productivity levels and to prevent potential liability for an employee’s unlawful actions.</a:t>
            </a:r>
          </a:p>
          <a:p>
            <a:r>
              <a:rPr lang="en-US" sz="3200" dirty="0" smtClean="0"/>
              <a:t>Employers</a:t>
            </a:r>
            <a:r>
              <a:rPr lang="en-US" sz="3200" dirty="0"/>
              <a:t> may monitor an employee’s telephone use, fax transmissions, voicemail use, internet use and email communications.</a:t>
            </a:r>
          </a:p>
          <a:p>
            <a:r>
              <a:rPr lang="en-US" sz="3200" dirty="0" smtClean="0"/>
              <a:t>Employers </a:t>
            </a:r>
            <a:r>
              <a:rPr lang="en-US" sz="3200" dirty="0"/>
              <a:t>may install surveillance cameras and test employees for drug or alcohol use</a:t>
            </a:r>
            <a:r>
              <a:rPr lang="en-US" sz="3200" dirty="0" smtClean="0"/>
              <a:t>.</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344970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a:t>
            </a:r>
          </a:p>
        </p:txBody>
      </p:sp>
      <p:sp>
        <p:nvSpPr>
          <p:cNvPr id="3" name="Content Placeholder 2"/>
          <p:cNvSpPr>
            <a:spLocks noGrp="1"/>
          </p:cNvSpPr>
          <p:nvPr>
            <p:ph idx="1"/>
          </p:nvPr>
        </p:nvSpPr>
        <p:spPr/>
        <p:txBody>
          <a:bodyPr>
            <a:normAutofit/>
          </a:bodyPr>
          <a:lstStyle/>
          <a:p>
            <a:r>
              <a:rPr lang="en-US" sz="3200" dirty="0"/>
              <a:t>Employers should inform their employees that an employee does not have an expectation of privacy in his use of company equipment, facilities, or resources and that the employee is subject to monitoring</a:t>
            </a:r>
            <a:r>
              <a:rPr lang="en-US" sz="3200" dirty="0" smtClean="0"/>
              <a:t>.</a:t>
            </a:r>
          </a:p>
          <a:p>
            <a:endParaRPr lang="en-US" sz="3200" dirty="0"/>
          </a:p>
          <a:p>
            <a:r>
              <a:rPr lang="en-US" sz="3200" dirty="0"/>
              <a:t>It is critical that employers maintain a clear and detailed policy relating to the use of company equipment, including telephone, internet and email.</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909800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 Privacy Rights</a:t>
            </a:r>
          </a:p>
        </p:txBody>
      </p:sp>
      <p:sp>
        <p:nvSpPr>
          <p:cNvPr id="3" name="Content Placeholder 2"/>
          <p:cNvSpPr>
            <a:spLocks noGrp="1"/>
          </p:cNvSpPr>
          <p:nvPr>
            <p:ph idx="1"/>
          </p:nvPr>
        </p:nvSpPr>
        <p:spPr>
          <a:xfrm>
            <a:off x="838200" y="1551303"/>
            <a:ext cx="10515600" cy="4351338"/>
          </a:xfrm>
        </p:spPr>
        <p:txBody>
          <a:bodyPr>
            <a:noAutofit/>
          </a:bodyPr>
          <a:lstStyle/>
          <a:p>
            <a:pPr marL="0" indent="0">
              <a:lnSpc>
                <a:spcPct val="100000"/>
              </a:lnSpc>
              <a:buNone/>
            </a:pPr>
            <a:r>
              <a:rPr lang="en-US" sz="3200" dirty="0"/>
              <a:t>Employers are required to keep certain information pertaining to an employee private </a:t>
            </a:r>
            <a:r>
              <a:rPr lang="en-US" sz="3200" dirty="0" smtClean="0"/>
              <a:t>…</a:t>
            </a:r>
          </a:p>
          <a:p>
            <a:pPr lvl="1">
              <a:lnSpc>
                <a:spcPct val="100000"/>
              </a:lnSpc>
            </a:pPr>
            <a:r>
              <a:rPr lang="en-US" sz="2800" dirty="0" smtClean="0"/>
              <a:t>employee’s </a:t>
            </a:r>
            <a:r>
              <a:rPr lang="en-US" sz="2800" dirty="0"/>
              <a:t>personal characteristics or family </a:t>
            </a:r>
            <a:r>
              <a:rPr lang="en-US" sz="2800" dirty="0" smtClean="0"/>
              <a:t>matters</a:t>
            </a:r>
          </a:p>
          <a:p>
            <a:pPr lvl="1">
              <a:lnSpc>
                <a:spcPct val="100000"/>
              </a:lnSpc>
            </a:pPr>
            <a:r>
              <a:rPr lang="en-US" sz="2800" dirty="0" smtClean="0"/>
              <a:t>information </a:t>
            </a:r>
            <a:r>
              <a:rPr lang="en-US" sz="2800" dirty="0"/>
              <a:t>containing medical, psychiatric, or psychological </a:t>
            </a:r>
            <a:r>
              <a:rPr lang="en-US" sz="2800" dirty="0" smtClean="0"/>
              <a:t>records</a:t>
            </a:r>
          </a:p>
          <a:p>
            <a:pPr lvl="1">
              <a:lnSpc>
                <a:spcPct val="100000"/>
              </a:lnSpc>
            </a:pPr>
            <a:r>
              <a:rPr lang="en-US" sz="2800" dirty="0" smtClean="0"/>
              <a:t>employers </a:t>
            </a:r>
            <a:r>
              <a:rPr lang="en-US" sz="2800" dirty="0"/>
              <a:t>must notify an employee and receive the employee’s written authorization before employers can get a consumer credit report relating to an employee</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0281284"/>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BYOD - Overview</a:t>
            </a:r>
          </a:p>
        </p:txBody>
      </p:sp>
      <p:sp>
        <p:nvSpPr>
          <p:cNvPr id="3" name="Content Placeholder 2"/>
          <p:cNvSpPr>
            <a:spLocks noGrp="1"/>
          </p:cNvSpPr>
          <p:nvPr>
            <p:ph idx="1"/>
          </p:nvPr>
        </p:nvSpPr>
        <p:spPr/>
        <p:txBody>
          <a:bodyPr>
            <a:normAutofit/>
          </a:bodyPr>
          <a:lstStyle/>
          <a:p>
            <a:r>
              <a:rPr lang="en-US" sz="3200" dirty="0"/>
              <a:t>Relatively new phenomena</a:t>
            </a:r>
          </a:p>
          <a:p>
            <a:r>
              <a:rPr lang="en-US" sz="3200" dirty="0"/>
              <a:t>Huge increase in use of smart phones and tablets raise new issues re: safety, security, privacy, and wage and hour compliance</a:t>
            </a:r>
          </a:p>
          <a:p>
            <a:r>
              <a:rPr lang="en-US" sz="3200" dirty="0"/>
              <a:t>Issues and resolutions vary by company</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712770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New Style of IT – </a:t>
            </a:r>
            <a:br>
              <a:rPr lang="en-US" dirty="0"/>
            </a:br>
            <a:r>
              <a:rPr lang="en-US" dirty="0"/>
              <a:t>Data, Data Everywhere . . .</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1" name="Content Placeholder 3"/>
          <p:cNvGraphicFramePr>
            <a:graphicFrameLocks/>
          </p:cNvGraphicFramePr>
          <p:nvPr>
            <p:extLst>
              <p:ext uri="{D42A27DB-BD31-4B8C-83A1-F6EECF244321}">
                <p14:modId xmlns:p14="http://schemas.microsoft.com/office/powerpoint/2010/main" val="795317149"/>
              </p:ext>
            </p:extLst>
          </p:nvPr>
        </p:nvGraphicFramePr>
        <p:xfrm>
          <a:off x="1479176" y="275664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4529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dgm id="{696C9905-3DF3-446B-A6F0-CB633187660B}"/>
                                            </p:graphicEl>
                                          </p:spTgt>
                                        </p:tgtEl>
                                        <p:attrNameLst>
                                          <p:attrName>style.visibility</p:attrName>
                                        </p:attrNameLst>
                                      </p:cBhvr>
                                      <p:to>
                                        <p:strVal val="visible"/>
                                      </p:to>
                                    </p:set>
                                    <p:animEffect transition="in" filter="wipe(left)">
                                      <p:cBhvr>
                                        <p:cTn id="7" dur="500"/>
                                        <p:tgtEl>
                                          <p:spTgt spid="11">
                                            <p:graphicEl>
                                              <a:dgm id="{696C9905-3DF3-446B-A6F0-CB633187660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graphicEl>
                                              <a:dgm id="{3B161E93-7030-4DFD-B627-8488B7F6A983}"/>
                                            </p:graphicEl>
                                          </p:spTgt>
                                        </p:tgtEl>
                                        <p:attrNameLst>
                                          <p:attrName>style.visibility</p:attrName>
                                        </p:attrNameLst>
                                      </p:cBhvr>
                                      <p:to>
                                        <p:strVal val="visible"/>
                                      </p:to>
                                    </p:set>
                                    <p:animEffect transition="in" filter="wipe(left)">
                                      <p:cBhvr>
                                        <p:cTn id="10" dur="500"/>
                                        <p:tgtEl>
                                          <p:spTgt spid="11">
                                            <p:graphicEl>
                                              <a:dgm id="{3B161E93-7030-4DFD-B627-8488B7F6A983}"/>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graphicEl>
                                              <a:dgm id="{9D51A658-0437-4742-93A4-CFECCD4F1DEF}"/>
                                            </p:graphicEl>
                                          </p:spTgt>
                                        </p:tgtEl>
                                        <p:attrNameLst>
                                          <p:attrName>style.visibility</p:attrName>
                                        </p:attrNameLst>
                                      </p:cBhvr>
                                      <p:to>
                                        <p:strVal val="visible"/>
                                      </p:to>
                                    </p:set>
                                    <p:animEffect transition="in" filter="wipe(left)">
                                      <p:cBhvr>
                                        <p:cTn id="13" dur="500"/>
                                        <p:tgtEl>
                                          <p:spTgt spid="11">
                                            <p:graphicEl>
                                              <a:dgm id="{9D51A658-0437-4742-93A4-CFECCD4F1DEF}"/>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graphicEl>
                                              <a:dgm id="{EAED7CAD-2285-4382-A341-4E2C432DD73A}"/>
                                            </p:graphicEl>
                                          </p:spTgt>
                                        </p:tgtEl>
                                        <p:attrNameLst>
                                          <p:attrName>style.visibility</p:attrName>
                                        </p:attrNameLst>
                                      </p:cBhvr>
                                      <p:to>
                                        <p:strVal val="visible"/>
                                      </p:to>
                                    </p:set>
                                    <p:animEffect transition="in" filter="wipe(left)">
                                      <p:cBhvr>
                                        <p:cTn id="16" dur="500"/>
                                        <p:tgtEl>
                                          <p:spTgt spid="11">
                                            <p:graphicEl>
                                              <a:dgm id="{EAED7CAD-2285-4382-A341-4E2C432DD7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Driving BYOD Adoption? </a:t>
            </a:r>
          </a:p>
        </p:txBody>
      </p:sp>
      <p:sp>
        <p:nvSpPr>
          <p:cNvPr id="3" name="Content Placeholder 2"/>
          <p:cNvSpPr>
            <a:spLocks noGrp="1"/>
          </p:cNvSpPr>
          <p:nvPr>
            <p:ph idx="1"/>
          </p:nvPr>
        </p:nvSpPr>
        <p:spPr/>
        <p:txBody>
          <a:bodyPr>
            <a:normAutofit/>
          </a:bodyPr>
          <a:lstStyle/>
          <a:p>
            <a:r>
              <a:rPr lang="en-US" sz="3200" dirty="0" err="1"/>
              <a:t>Consumerization</a:t>
            </a:r>
            <a:r>
              <a:rPr lang="en-US" sz="3200" dirty="0"/>
              <a:t> of IT</a:t>
            </a:r>
          </a:p>
          <a:p>
            <a:r>
              <a:rPr lang="en-US" sz="3200" dirty="0"/>
              <a:t>Increased productivity</a:t>
            </a:r>
          </a:p>
          <a:p>
            <a:r>
              <a:rPr lang="en-US" sz="3200" dirty="0"/>
              <a:t>Appeal of consumer technology</a:t>
            </a:r>
          </a:p>
          <a:p>
            <a:r>
              <a:rPr lang="en-US" sz="3200" dirty="0"/>
              <a:t>Convenience for users</a:t>
            </a:r>
          </a:p>
          <a:p>
            <a:r>
              <a:rPr lang="en-US" sz="3200" dirty="0"/>
              <a:t>Increased accessibility</a:t>
            </a:r>
          </a:p>
          <a:p>
            <a:r>
              <a:rPr lang="en-US" sz="3200" dirty="0"/>
              <a:t>Reduced expenses</a:t>
            </a:r>
          </a:p>
          <a:p>
            <a:r>
              <a:rPr lang="en-US" sz="3200" dirty="0"/>
              <a:t>Recruiting </a:t>
            </a:r>
            <a:r>
              <a:rPr lang="en-US" sz="3200" dirty="0" smtClean="0"/>
              <a:t>tool</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680438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BYOD Implementation Scenarios</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Content Placeholder 3"/>
          <p:cNvGraphicFramePr>
            <a:graphicFrameLocks noGrp="1"/>
          </p:cNvGraphicFramePr>
          <p:nvPr>
            <p:ph idx="1"/>
            <p:extLst>
              <p:ext uri="{D42A27DB-BD31-4B8C-83A1-F6EECF244321}">
                <p14:modId xmlns:p14="http://schemas.microsoft.com/office/powerpoint/2010/main" val="4064869769"/>
              </p:ext>
            </p:extLst>
          </p:nvPr>
        </p:nvGraphicFramePr>
        <p:xfrm>
          <a:off x="1570615" y="1451574"/>
          <a:ext cx="8064649" cy="429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7127659" y="2155359"/>
            <a:ext cx="177737" cy="339321"/>
          </a:xfrm>
          <a:prstGeom prst="rect">
            <a:avLst/>
          </a:prstGeom>
          <a:noFill/>
        </p:spPr>
        <p:txBody>
          <a:bodyPr wrap="square" rtlCol="0">
            <a:spAutoFit/>
          </a:bodyPr>
          <a:lstStyle/>
          <a:p>
            <a:endParaRPr lang="en-US" dirty="0"/>
          </a:p>
        </p:txBody>
      </p:sp>
      <p:sp>
        <p:nvSpPr>
          <p:cNvPr id="10" name="TextBox 9"/>
          <p:cNvSpPr txBox="1"/>
          <p:nvPr/>
        </p:nvSpPr>
        <p:spPr>
          <a:xfrm rot="16200000">
            <a:off x="1079023" y="3259993"/>
            <a:ext cx="1750202" cy="400110"/>
          </a:xfrm>
          <a:prstGeom prst="rect">
            <a:avLst/>
          </a:prstGeom>
          <a:noFill/>
        </p:spPr>
        <p:txBody>
          <a:bodyPr wrap="square" rtlCol="0">
            <a:spAutoFit/>
          </a:bodyPr>
          <a:lstStyle/>
          <a:p>
            <a:r>
              <a:rPr lang="en-US" sz="2000" dirty="0" smtClean="0"/>
              <a:t>Business Value</a:t>
            </a:r>
            <a:endParaRPr lang="en-US" sz="2000" dirty="0"/>
          </a:p>
        </p:txBody>
      </p:sp>
      <p:sp>
        <p:nvSpPr>
          <p:cNvPr id="11" name="TextBox 10"/>
          <p:cNvSpPr txBox="1"/>
          <p:nvPr/>
        </p:nvSpPr>
        <p:spPr>
          <a:xfrm rot="16200000">
            <a:off x="2417159" y="2145282"/>
            <a:ext cx="798729" cy="400110"/>
          </a:xfrm>
          <a:prstGeom prst="rect">
            <a:avLst/>
          </a:prstGeom>
          <a:noFill/>
        </p:spPr>
        <p:txBody>
          <a:bodyPr wrap="square" rtlCol="0">
            <a:spAutoFit/>
          </a:bodyPr>
          <a:lstStyle/>
          <a:p>
            <a:r>
              <a:rPr lang="en-US" sz="2000" dirty="0" smtClean="0"/>
              <a:t>High</a:t>
            </a:r>
            <a:endParaRPr lang="en-US" sz="2000" dirty="0"/>
          </a:p>
        </p:txBody>
      </p:sp>
      <p:sp>
        <p:nvSpPr>
          <p:cNvPr id="12" name="TextBox 11"/>
          <p:cNvSpPr txBox="1"/>
          <p:nvPr/>
        </p:nvSpPr>
        <p:spPr>
          <a:xfrm rot="16200000">
            <a:off x="2424186" y="4161857"/>
            <a:ext cx="784674" cy="400110"/>
          </a:xfrm>
          <a:prstGeom prst="rect">
            <a:avLst/>
          </a:prstGeom>
          <a:noFill/>
        </p:spPr>
        <p:txBody>
          <a:bodyPr wrap="square" rtlCol="0">
            <a:spAutoFit/>
          </a:bodyPr>
          <a:lstStyle/>
          <a:p>
            <a:r>
              <a:rPr lang="en-US" sz="2000" dirty="0" smtClean="0"/>
              <a:t>Low</a:t>
            </a:r>
            <a:endParaRPr lang="en-US" sz="2000" dirty="0"/>
          </a:p>
        </p:txBody>
      </p:sp>
      <p:sp>
        <p:nvSpPr>
          <p:cNvPr id="13" name="TextBox 12"/>
          <p:cNvSpPr txBox="1"/>
          <p:nvPr/>
        </p:nvSpPr>
        <p:spPr>
          <a:xfrm>
            <a:off x="4177715" y="5534776"/>
            <a:ext cx="733150" cy="400110"/>
          </a:xfrm>
          <a:prstGeom prst="rect">
            <a:avLst/>
          </a:prstGeom>
          <a:noFill/>
        </p:spPr>
        <p:txBody>
          <a:bodyPr wrap="square" rtlCol="0">
            <a:spAutoFit/>
          </a:bodyPr>
          <a:lstStyle/>
          <a:p>
            <a:r>
              <a:rPr lang="en-US" sz="2000" dirty="0" smtClean="0"/>
              <a:t>Low</a:t>
            </a:r>
            <a:endParaRPr lang="en-US" sz="2000" dirty="0"/>
          </a:p>
        </p:txBody>
      </p:sp>
      <p:sp>
        <p:nvSpPr>
          <p:cNvPr id="14" name="TextBox 13"/>
          <p:cNvSpPr txBox="1"/>
          <p:nvPr/>
        </p:nvSpPr>
        <p:spPr>
          <a:xfrm>
            <a:off x="6266587" y="5534776"/>
            <a:ext cx="846458" cy="400110"/>
          </a:xfrm>
          <a:prstGeom prst="rect">
            <a:avLst/>
          </a:prstGeom>
          <a:noFill/>
        </p:spPr>
        <p:txBody>
          <a:bodyPr wrap="square" rtlCol="0">
            <a:spAutoFit/>
          </a:bodyPr>
          <a:lstStyle/>
          <a:p>
            <a:r>
              <a:rPr lang="en-US" sz="2000" dirty="0" smtClean="0"/>
              <a:t>High</a:t>
            </a:r>
            <a:endParaRPr lang="en-US" sz="2000" dirty="0"/>
          </a:p>
        </p:txBody>
      </p:sp>
    </p:spTree>
    <p:extLst>
      <p:ext uri="{BB962C8B-B14F-4D97-AF65-F5344CB8AC3E}">
        <p14:creationId xmlns:p14="http://schemas.microsoft.com/office/powerpoint/2010/main" val="69873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8">
                                            <p:graphicEl>
                                              <a:dgm id="{62D25FA4-4A6B-49C9-B336-C5367A3AAD6F}"/>
                                            </p:graphicEl>
                                          </p:spTgt>
                                        </p:tgtEl>
                                        <p:attrNameLst>
                                          <p:attrName>style.visibility</p:attrName>
                                        </p:attrNameLst>
                                      </p:cBhvr>
                                      <p:to>
                                        <p:strVal val="visible"/>
                                      </p:to>
                                    </p:set>
                                    <p:animEffect transition="in" filter="wheel(3)">
                                      <p:cBhvr>
                                        <p:cTn id="7" dur="500"/>
                                        <p:tgtEl>
                                          <p:spTgt spid="8">
                                            <p:graphicEl>
                                              <a:dgm id="{62D25FA4-4A6B-49C9-B336-C5367A3AAD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8">
                                            <p:graphicEl>
                                              <a:dgm id="{C6E63327-9FC3-424C-BFF6-81CFEC720776}"/>
                                            </p:graphicEl>
                                          </p:spTgt>
                                        </p:tgtEl>
                                        <p:attrNameLst>
                                          <p:attrName>style.visibility</p:attrName>
                                        </p:attrNameLst>
                                      </p:cBhvr>
                                      <p:to>
                                        <p:strVal val="visible"/>
                                      </p:to>
                                    </p:set>
                                    <p:animEffect transition="in" filter="wheel(3)">
                                      <p:cBhvr>
                                        <p:cTn id="12" dur="2000"/>
                                        <p:tgtEl>
                                          <p:spTgt spid="8">
                                            <p:graphicEl>
                                              <a:dgm id="{C6E63327-9FC3-424C-BFF6-81CFEC7207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8">
                                            <p:graphicEl>
                                              <a:dgm id="{20C88945-5507-4B83-B58A-C594C242E588}"/>
                                            </p:graphicEl>
                                          </p:spTgt>
                                        </p:tgtEl>
                                        <p:attrNameLst>
                                          <p:attrName>style.visibility</p:attrName>
                                        </p:attrNameLst>
                                      </p:cBhvr>
                                      <p:to>
                                        <p:strVal val="visible"/>
                                      </p:to>
                                    </p:set>
                                    <p:animEffect transition="in" filter="wheel(3)">
                                      <p:cBhvr>
                                        <p:cTn id="17" dur="2000"/>
                                        <p:tgtEl>
                                          <p:spTgt spid="8">
                                            <p:graphicEl>
                                              <a:dgm id="{20C88945-5507-4B83-B58A-C594C242E5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8">
                                            <p:graphicEl>
                                              <a:dgm id="{F3EE51B3-A38D-4DD1-9564-1101FC953156}"/>
                                            </p:graphicEl>
                                          </p:spTgt>
                                        </p:tgtEl>
                                        <p:attrNameLst>
                                          <p:attrName>style.visibility</p:attrName>
                                        </p:attrNameLst>
                                      </p:cBhvr>
                                      <p:to>
                                        <p:strVal val="visible"/>
                                      </p:to>
                                    </p:set>
                                    <p:animEffect transition="in" filter="wheel(3)">
                                      <p:cBhvr>
                                        <p:cTn id="22" dur="2000"/>
                                        <p:tgtEl>
                                          <p:spTgt spid="8">
                                            <p:graphicEl>
                                              <a:dgm id="{F3EE51B3-A38D-4DD1-9564-1101FC95315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8">
                                            <p:graphicEl>
                                              <a:dgm id="{8B9EE843-2258-4BEA-B6B9-AF210657F3CE}"/>
                                            </p:graphicEl>
                                          </p:spTgt>
                                        </p:tgtEl>
                                        <p:attrNameLst>
                                          <p:attrName>style.visibility</p:attrName>
                                        </p:attrNameLst>
                                      </p:cBhvr>
                                      <p:to>
                                        <p:strVal val="visible"/>
                                      </p:to>
                                    </p:set>
                                    <p:animEffect transition="in" filter="wheel(3)">
                                      <p:cBhvr>
                                        <p:cTn id="27" dur="2000"/>
                                        <p:tgtEl>
                                          <p:spTgt spid="8">
                                            <p:graphicEl>
                                              <a:dgm id="{8B9EE843-2258-4BEA-B6B9-AF210657F3CE}"/>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500"/>
                                        <p:tgtEl>
                                          <p:spTgt spid="1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500"/>
                                        <p:tgtEl>
                                          <p:spTgt spid="1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500"/>
                                        <p:tgtEl>
                                          <p:spTgt spid="1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Concern </a:t>
            </a:r>
          </a:p>
        </p:txBody>
      </p:sp>
      <p:sp>
        <p:nvSpPr>
          <p:cNvPr id="3" name="Content Placeholder 2"/>
          <p:cNvSpPr>
            <a:spLocks noGrp="1"/>
          </p:cNvSpPr>
          <p:nvPr>
            <p:ph idx="1"/>
          </p:nvPr>
        </p:nvSpPr>
        <p:spPr>
          <a:xfrm>
            <a:off x="816684" y="1590529"/>
            <a:ext cx="4970929" cy="4351338"/>
          </a:xfrm>
        </p:spPr>
        <p:txBody>
          <a:bodyPr>
            <a:noAutofit/>
          </a:bodyPr>
          <a:lstStyle/>
          <a:p>
            <a:pPr marL="0" indent="0">
              <a:buNone/>
            </a:pPr>
            <a:r>
              <a:rPr lang="en-US" sz="3600" dirty="0"/>
              <a:t>Business (Profit)</a:t>
            </a:r>
          </a:p>
          <a:p>
            <a:pPr lvl="1"/>
            <a:r>
              <a:rPr lang="en-US" sz="3200" dirty="0"/>
              <a:t>Increased productivity &amp; accessibility</a:t>
            </a:r>
          </a:p>
          <a:p>
            <a:pPr lvl="1"/>
            <a:r>
              <a:rPr lang="en-US" sz="3200" dirty="0"/>
              <a:t>Cool factor/morale</a:t>
            </a:r>
          </a:p>
          <a:p>
            <a:pPr lvl="1"/>
            <a:r>
              <a:rPr lang="en-US" sz="3200" dirty="0" smtClean="0"/>
              <a:t>Convenience/work-life</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a:xfrm>
            <a:off x="6110341" y="1590529"/>
            <a:ext cx="5853952" cy="4351338"/>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Clr>
                <a:srgbClr val="336699"/>
              </a:buClr>
              <a:buSzPct val="120000"/>
              <a:buFont typeface="Wingdings" panose="05000000000000000000"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3600" dirty="0" smtClean="0"/>
              <a:t>Privacy &amp; Security (Risk)</a:t>
            </a:r>
          </a:p>
          <a:p>
            <a:pPr lvl="1"/>
            <a:r>
              <a:rPr lang="en-US" sz="3200" dirty="0" smtClean="0"/>
              <a:t>Physical &amp; cyber security</a:t>
            </a:r>
          </a:p>
          <a:p>
            <a:pPr lvl="1"/>
            <a:r>
              <a:rPr lang="en-US" sz="3200" dirty="0" smtClean="0"/>
              <a:t>Confidentiality</a:t>
            </a:r>
          </a:p>
          <a:p>
            <a:pPr lvl="1"/>
            <a:r>
              <a:rPr lang="en-US" sz="3200" dirty="0" smtClean="0"/>
              <a:t>Privacy v. monitoring</a:t>
            </a:r>
          </a:p>
          <a:p>
            <a:pPr lvl="1"/>
            <a:r>
              <a:rPr lang="en-US" sz="3200" dirty="0" smtClean="0"/>
              <a:t>Data flows/access</a:t>
            </a:r>
          </a:p>
          <a:p>
            <a:pPr lvl="1"/>
            <a:r>
              <a:rPr lang="en-US" sz="3200" dirty="0" smtClean="0"/>
              <a:t>Mobile device management</a:t>
            </a:r>
            <a:endParaRPr lang="en-US" sz="3200" dirty="0"/>
          </a:p>
        </p:txBody>
      </p:sp>
    </p:spTree>
    <p:extLst>
      <p:ext uri="{BB962C8B-B14F-4D97-AF65-F5344CB8AC3E}">
        <p14:creationId xmlns:p14="http://schemas.microsoft.com/office/powerpoint/2010/main" val="253911606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1330" y="1102659"/>
            <a:ext cx="10972800" cy="2370605"/>
          </a:xfrm>
        </p:spPr>
        <p:txBody>
          <a:bodyPr>
            <a:noAutofit/>
          </a:bodyPr>
          <a:lstStyle/>
          <a:p>
            <a:r>
              <a:rPr lang="en-US" sz="4400" dirty="0" smtClean="0"/>
              <a:t>NON-COMPETITION, NON-SOLICITATION, </a:t>
            </a:r>
            <a:br>
              <a:rPr lang="en-US" sz="4400" dirty="0" smtClean="0"/>
            </a:br>
            <a:r>
              <a:rPr lang="en-US" sz="4400" dirty="0" smtClean="0"/>
              <a:t>CONFIDENTIALITY &amp; WORK-FOR-HIRE AGREEMENTS </a:t>
            </a:r>
            <a:br>
              <a:rPr lang="en-US" sz="4400" dirty="0" smtClean="0"/>
            </a:br>
            <a:r>
              <a:rPr lang="en-US" sz="4400" dirty="0" smtClean="0"/>
              <a:t>by Roger Hood</a:t>
            </a:r>
            <a:endParaRPr lang="en-US" sz="4400" dirty="0"/>
          </a:p>
        </p:txBody>
      </p:sp>
      <p:sp>
        <p:nvSpPr>
          <p:cNvPr id="11" name="Content Placeholder 10"/>
          <p:cNvSpPr>
            <a:spLocks noGrp="1"/>
          </p:cNvSpPr>
          <p:nvPr>
            <p:ph type="body" idx="1"/>
          </p:nvPr>
        </p:nvSpPr>
        <p:spPr>
          <a:xfrm>
            <a:off x="4023284" y="4327350"/>
            <a:ext cx="4815915" cy="1500187"/>
          </a:xfrm>
        </p:spPr>
        <p:txBody>
          <a:bodyPr anchor="ctr"/>
          <a:lstStyle/>
          <a:p>
            <a:pPr marL="0" indent="0">
              <a:buNone/>
            </a:pPr>
            <a:r>
              <a:rPr lang="en-US" dirty="0" smtClean="0"/>
              <a:t>rhood@DuffySweeney.com</a:t>
            </a:r>
          </a:p>
          <a:p>
            <a:endParaRPr lang="en-US" dirty="0"/>
          </a:p>
        </p:txBody>
      </p:sp>
      <p:sp>
        <p:nvSpPr>
          <p:cNvPr id="12" name="Rounded Rectangle 11"/>
          <p:cNvSpPr/>
          <p:nvPr/>
        </p:nvSpPr>
        <p:spPr>
          <a:xfrm>
            <a:off x="1062317" y="4009582"/>
            <a:ext cx="2474259" cy="2135724"/>
          </a:xfrm>
          <a:prstGeom prst="roundRect">
            <a:avLst/>
          </a:prstGeom>
          <a:blipFill>
            <a:blip r:embed="rId2"/>
            <a:stretch>
              <a:fillRect/>
            </a:stretch>
          </a:blipFill>
          <a:effectLst>
            <a:outerShdw blurRad="50800" dist="38100" dir="2700000" algn="tl" rotWithShape="0">
              <a:srgbClr val="3366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9522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Concern (cont.)</a:t>
            </a:r>
          </a:p>
        </p:txBody>
      </p:sp>
      <p:sp>
        <p:nvSpPr>
          <p:cNvPr id="3" name="Content Placeholder 2"/>
          <p:cNvSpPr>
            <a:spLocks noGrp="1"/>
          </p:cNvSpPr>
          <p:nvPr>
            <p:ph idx="1"/>
          </p:nvPr>
        </p:nvSpPr>
        <p:spPr>
          <a:xfrm>
            <a:off x="838200" y="1508271"/>
            <a:ext cx="10515600" cy="4351338"/>
          </a:xfrm>
        </p:spPr>
        <p:txBody>
          <a:bodyPr>
            <a:noAutofit/>
          </a:bodyPr>
          <a:lstStyle/>
          <a:p>
            <a:pPr marL="0" indent="0">
              <a:buNone/>
            </a:pPr>
            <a:r>
              <a:rPr lang="en-US" dirty="0"/>
              <a:t>IT (Efficiency)</a:t>
            </a:r>
          </a:p>
          <a:p>
            <a:pPr lvl="1"/>
            <a:r>
              <a:rPr lang="en-US" dirty="0"/>
              <a:t>IT Infrastructure</a:t>
            </a:r>
          </a:p>
          <a:p>
            <a:pPr lvl="1"/>
            <a:r>
              <a:rPr lang="en-US" dirty="0"/>
              <a:t>Hardware savings</a:t>
            </a:r>
          </a:p>
          <a:p>
            <a:pPr lvl="1"/>
            <a:r>
              <a:rPr lang="en-US" dirty="0"/>
              <a:t>Bandwidth/network</a:t>
            </a:r>
          </a:p>
          <a:p>
            <a:pPr lvl="1"/>
            <a:r>
              <a:rPr lang="en-US" dirty="0"/>
              <a:t>App selection/development</a:t>
            </a:r>
          </a:p>
          <a:p>
            <a:pPr marL="0" indent="0">
              <a:buNone/>
            </a:pPr>
            <a:r>
              <a:rPr lang="en-US" dirty="0"/>
              <a:t>Records &amp; Information Management (Risk)</a:t>
            </a:r>
          </a:p>
          <a:p>
            <a:pPr lvl="1"/>
            <a:r>
              <a:rPr lang="en-US" dirty="0"/>
              <a:t>Legal hold/discovery</a:t>
            </a:r>
          </a:p>
          <a:p>
            <a:pPr marL="0" indent="0">
              <a:buNone/>
            </a:pPr>
            <a:r>
              <a:rPr lang="en-US" dirty="0"/>
              <a:t>Legal (Risk)</a:t>
            </a:r>
          </a:p>
          <a:p>
            <a:pPr lvl="1"/>
            <a:r>
              <a:rPr lang="en-US" dirty="0"/>
              <a:t>Employment issues (wage/hour, expense reimbursement, harassment)</a:t>
            </a:r>
          </a:p>
          <a:p>
            <a:pPr lvl="1"/>
            <a:r>
              <a:rPr lang="en-US" dirty="0"/>
              <a:t>Global trade/encryption</a:t>
            </a:r>
          </a:p>
          <a:p>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9100051"/>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Security/Privacy Issue Spotting</a:t>
            </a:r>
          </a:p>
        </p:txBody>
      </p:sp>
      <p:sp>
        <p:nvSpPr>
          <p:cNvPr id="3" name="Content Placeholder 2"/>
          <p:cNvSpPr>
            <a:spLocks noGrp="1"/>
          </p:cNvSpPr>
          <p:nvPr>
            <p:ph idx="1"/>
          </p:nvPr>
        </p:nvSpPr>
        <p:spPr>
          <a:xfrm>
            <a:off x="838200" y="1637367"/>
            <a:ext cx="4841838" cy="4351338"/>
          </a:xfrm>
        </p:spPr>
        <p:txBody>
          <a:bodyPr>
            <a:normAutofit/>
          </a:bodyPr>
          <a:lstStyle/>
          <a:p>
            <a:pPr marL="0" indent="0">
              <a:buNone/>
            </a:pPr>
            <a:r>
              <a:rPr lang="en-US" sz="3600" dirty="0"/>
              <a:t>Security</a:t>
            </a:r>
          </a:p>
          <a:p>
            <a:pPr lvl="1"/>
            <a:r>
              <a:rPr lang="en-US" sz="3200" dirty="0"/>
              <a:t>Enforcement</a:t>
            </a:r>
          </a:p>
          <a:p>
            <a:pPr lvl="1"/>
            <a:r>
              <a:rPr lang="en-US" sz="3200" dirty="0"/>
              <a:t>Managing Devices</a:t>
            </a:r>
          </a:p>
          <a:p>
            <a:pPr lvl="1"/>
            <a:r>
              <a:rPr lang="en-US" sz="3200" dirty="0"/>
              <a:t>Policies</a:t>
            </a:r>
          </a:p>
          <a:p>
            <a:pPr lvl="1"/>
            <a:r>
              <a:rPr lang="en-US" sz="3200" dirty="0"/>
              <a:t>Training</a:t>
            </a:r>
          </a:p>
          <a:p>
            <a:endParaRPr lang="en-US" sz="36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a:xfrm>
            <a:off x="5852160" y="1637367"/>
            <a:ext cx="5421854" cy="435133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336699"/>
              </a:buClr>
              <a:buSzPct val="120000"/>
              <a:buFont typeface="Wingdings" panose="05000000000000000000"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Privacy</a:t>
            </a:r>
          </a:p>
          <a:p>
            <a:pPr marL="685800" lvl="1"/>
            <a:r>
              <a:rPr lang="en-US" sz="3200" dirty="0"/>
              <a:t>International Workforce</a:t>
            </a:r>
          </a:p>
          <a:p>
            <a:pPr marL="685800" lvl="1"/>
            <a:r>
              <a:rPr lang="en-US" sz="3200" dirty="0"/>
              <a:t>Access to Data</a:t>
            </a:r>
          </a:p>
          <a:p>
            <a:pPr marL="685800" lvl="1"/>
            <a:r>
              <a:rPr lang="en-US" sz="3200" dirty="0"/>
              <a:t>Litigation Hold and e-Discovery</a:t>
            </a:r>
          </a:p>
          <a:p>
            <a:pPr marL="685800" lvl="1"/>
            <a:r>
              <a:rPr lang="en-US" sz="3200" dirty="0"/>
              <a:t>Retention</a:t>
            </a:r>
          </a:p>
          <a:p>
            <a:endParaRPr lang="en-US" sz="3600" dirty="0"/>
          </a:p>
        </p:txBody>
      </p:sp>
    </p:spTree>
    <p:extLst>
      <p:ext uri="{BB962C8B-B14F-4D97-AF65-F5344CB8AC3E}">
        <p14:creationId xmlns:p14="http://schemas.microsoft.com/office/powerpoint/2010/main" val="238763383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a:xfrm>
            <a:off x="838200" y="1551303"/>
            <a:ext cx="10515600" cy="4351338"/>
          </a:xfrm>
        </p:spPr>
        <p:txBody>
          <a:bodyPr>
            <a:normAutofit lnSpcReduction="10000"/>
          </a:bodyPr>
          <a:lstStyle/>
          <a:p>
            <a:r>
              <a:rPr lang="en-US" dirty="0"/>
              <a:t>Understand your mobile device population</a:t>
            </a:r>
          </a:p>
          <a:p>
            <a:r>
              <a:rPr lang="en-US" dirty="0"/>
              <a:t>Make enrollment easy</a:t>
            </a:r>
          </a:p>
          <a:p>
            <a:r>
              <a:rPr lang="en-US" dirty="0"/>
              <a:t>Configure devices over-the-air</a:t>
            </a:r>
          </a:p>
          <a:p>
            <a:r>
              <a:rPr lang="en-US" dirty="0"/>
              <a:t>Provide self-service</a:t>
            </a:r>
          </a:p>
          <a:p>
            <a:r>
              <a:rPr lang="en-US" dirty="0"/>
              <a:t>Designate personal information as secure</a:t>
            </a:r>
          </a:p>
          <a:p>
            <a:r>
              <a:rPr lang="en-US" dirty="0"/>
              <a:t>Isolate corporate from personal data</a:t>
            </a:r>
          </a:p>
          <a:p>
            <a:r>
              <a:rPr lang="en-US" dirty="0"/>
              <a:t>Continuously monitor</a:t>
            </a:r>
          </a:p>
          <a:p>
            <a:r>
              <a:rPr lang="en-US" dirty="0"/>
              <a:t>Manage data usage</a:t>
            </a:r>
          </a:p>
          <a:p>
            <a:r>
              <a:rPr lang="en-US" dirty="0"/>
              <a:t>Consider how policy impacts </a:t>
            </a:r>
            <a:r>
              <a:rPr lang="en-US" dirty="0" smtClean="0"/>
              <a:t>ROI</a:t>
            </a: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3401145"/>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sp>
        <p:nvSpPr>
          <p:cNvPr id="3" name="Content Placeholder 2"/>
          <p:cNvSpPr>
            <a:spLocks noGrp="1"/>
          </p:cNvSpPr>
          <p:nvPr>
            <p:ph idx="1"/>
          </p:nvPr>
        </p:nvSpPr>
        <p:spPr/>
        <p:txBody>
          <a:bodyPr>
            <a:normAutofit/>
          </a:bodyPr>
          <a:lstStyle/>
          <a:p>
            <a:r>
              <a:rPr lang="en-US" sz="3200" dirty="0"/>
              <a:t>What is “social media?”</a:t>
            </a:r>
          </a:p>
          <a:p>
            <a:r>
              <a:rPr lang="en-US" sz="3200" dirty="0"/>
              <a:t>Ownership issues</a:t>
            </a:r>
          </a:p>
          <a:p>
            <a:r>
              <a:rPr lang="en-US" sz="3200" dirty="0"/>
              <a:t>Have a written policy</a:t>
            </a:r>
          </a:p>
          <a:p>
            <a:r>
              <a:rPr lang="en-US" sz="3200" dirty="0"/>
              <a:t>Communicate to employees</a:t>
            </a:r>
          </a:p>
          <a:p>
            <a:r>
              <a:rPr lang="en-US" sz="3200" dirty="0"/>
              <a:t>Enforce</a:t>
            </a:r>
          </a:p>
          <a:p>
            <a:r>
              <a:rPr lang="en-US" sz="3200" dirty="0" smtClean="0"/>
              <a:t>Update</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C:\Users\Carolyn Lavin\AppData\Local\Microsoft\Windows\Temporary Internet Files\Content.IE5\506E1C0F\social-medi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4143" y="1714051"/>
            <a:ext cx="2872289" cy="285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48611"/>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you need a policy?</a:t>
            </a:r>
          </a:p>
        </p:txBody>
      </p:sp>
      <p:sp>
        <p:nvSpPr>
          <p:cNvPr id="3" name="Content Placeholder 2"/>
          <p:cNvSpPr>
            <a:spLocks noGrp="1"/>
          </p:cNvSpPr>
          <p:nvPr>
            <p:ph idx="1"/>
          </p:nvPr>
        </p:nvSpPr>
        <p:spPr/>
        <p:txBody>
          <a:bodyPr>
            <a:normAutofit/>
          </a:bodyPr>
          <a:lstStyle/>
          <a:p>
            <a:r>
              <a:rPr lang="en-US" sz="3200" dirty="0"/>
              <a:t>To educate</a:t>
            </a:r>
          </a:p>
          <a:p>
            <a:r>
              <a:rPr lang="en-US" sz="3200" dirty="0"/>
              <a:t>To set the tone</a:t>
            </a:r>
          </a:p>
          <a:p>
            <a:r>
              <a:rPr lang="en-US" sz="3200" dirty="0"/>
              <a:t>To manage expectations</a:t>
            </a:r>
          </a:p>
          <a:p>
            <a:r>
              <a:rPr lang="en-US" sz="3200" dirty="0"/>
              <a:t>To protect the </a:t>
            </a:r>
            <a:r>
              <a:rPr lang="en-US" sz="3200" dirty="0" smtClean="0"/>
              <a:t>company</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3" descr="C:\Users\Carolyn Lavin\AppData\Local\Microsoft\Windows\Temporary Internet Files\Content.IE5\AAK1YNQF\9733284483_5c1e24850b_h-1024x7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857" y="1408544"/>
            <a:ext cx="3317242" cy="362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001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t>
            </a:r>
            <a:r>
              <a:rPr lang="en-US" dirty="0" smtClean="0"/>
              <a:t>Developments: </a:t>
            </a:r>
            <a:br>
              <a:rPr lang="en-US" dirty="0" smtClean="0"/>
            </a:br>
            <a:r>
              <a:rPr lang="en-US" dirty="0" smtClean="0"/>
              <a:t>RI </a:t>
            </a:r>
            <a:r>
              <a:rPr lang="en-US" dirty="0"/>
              <a:t>Employee Social Media </a:t>
            </a:r>
            <a:r>
              <a:rPr lang="en-US" dirty="0" smtClean="0"/>
              <a:t>Privacy </a:t>
            </a:r>
            <a:r>
              <a:rPr lang="en-US" dirty="0"/>
              <a:t>Act</a:t>
            </a:r>
          </a:p>
        </p:txBody>
      </p:sp>
      <p:sp>
        <p:nvSpPr>
          <p:cNvPr id="3" name="Content Placeholder 2"/>
          <p:cNvSpPr>
            <a:spLocks noGrp="1"/>
          </p:cNvSpPr>
          <p:nvPr>
            <p:ph idx="1"/>
          </p:nvPr>
        </p:nvSpPr>
        <p:spPr/>
        <p:txBody>
          <a:bodyPr>
            <a:normAutofit/>
          </a:bodyPr>
          <a:lstStyle/>
          <a:p>
            <a:r>
              <a:rPr lang="en-US" sz="3200" dirty="0"/>
              <a:t>In August 2014, RI joined a growing number of states in enacting a social media privacy law</a:t>
            </a:r>
          </a:p>
          <a:p>
            <a:endParaRPr lang="en-US" sz="3200" dirty="0"/>
          </a:p>
          <a:p>
            <a:r>
              <a:rPr lang="en-US" sz="3200" dirty="0"/>
              <a:t>Prohibits employers from asking employees and applicants for passwords to social media sites or to access such sites in front of an employer </a:t>
            </a:r>
            <a:r>
              <a:rPr lang="en-US" sz="3200" dirty="0" smtClean="0"/>
              <a:t>representative</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9297973"/>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t>
            </a:r>
            <a:r>
              <a:rPr lang="en-US" dirty="0" smtClean="0"/>
              <a:t>Developments:</a:t>
            </a:r>
            <a:br>
              <a:rPr lang="en-US" dirty="0" smtClean="0"/>
            </a:br>
            <a:r>
              <a:rPr lang="en-US" dirty="0" smtClean="0"/>
              <a:t>RI </a:t>
            </a:r>
            <a:r>
              <a:rPr lang="en-US" dirty="0"/>
              <a:t>Employee Social Media </a:t>
            </a:r>
            <a:r>
              <a:rPr lang="en-US" dirty="0" smtClean="0"/>
              <a:t>Privacy </a:t>
            </a:r>
            <a:r>
              <a:rPr lang="en-US" dirty="0"/>
              <a:t>Act</a:t>
            </a:r>
          </a:p>
        </p:txBody>
      </p:sp>
      <p:sp>
        <p:nvSpPr>
          <p:cNvPr id="3" name="Content Placeholder 2"/>
          <p:cNvSpPr>
            <a:spLocks noGrp="1"/>
          </p:cNvSpPr>
          <p:nvPr>
            <p:ph idx="1"/>
          </p:nvPr>
        </p:nvSpPr>
        <p:spPr/>
        <p:txBody>
          <a:bodyPr>
            <a:normAutofit/>
          </a:bodyPr>
          <a:lstStyle/>
          <a:p>
            <a:r>
              <a:rPr lang="en-US" sz="3200" dirty="0"/>
              <a:t>Employers may require disclosure of social media account information in connection with investigations of </a:t>
            </a:r>
            <a:r>
              <a:rPr lang="en-US" sz="3200" dirty="0" smtClean="0"/>
              <a:t>misconduct</a:t>
            </a:r>
          </a:p>
          <a:p>
            <a:endParaRPr lang="en-US" sz="3200" dirty="0"/>
          </a:p>
          <a:p>
            <a:r>
              <a:rPr lang="en-US" sz="3200" dirty="0"/>
              <a:t>Act does not prevent employers from accessing publicly available information or from monitoring communications as required by banking, insurance, or securities law</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287764"/>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838200" y="2155911"/>
            <a:ext cx="5186082" cy="3835208"/>
          </a:xfrm>
        </p:spPr>
        <p:txBody>
          <a:bodyPr>
            <a:noAutofit/>
          </a:bodyPr>
          <a:lstStyle/>
          <a:p>
            <a:r>
              <a:rPr lang="en-US" dirty="0"/>
              <a:t>Have a written/express policy</a:t>
            </a:r>
          </a:p>
          <a:p>
            <a:r>
              <a:rPr lang="en-US" dirty="0"/>
              <a:t>Adopt a policy that is not so sweeping that it prohibits protected activity</a:t>
            </a:r>
          </a:p>
          <a:p>
            <a:r>
              <a:rPr lang="en-US" dirty="0"/>
              <a:t>Consistently review and monitor for compliance</a:t>
            </a:r>
          </a:p>
          <a:p>
            <a:r>
              <a:rPr lang="en-US" dirty="0"/>
              <a:t>Be consistent in discipline</a:t>
            </a:r>
          </a:p>
          <a:p>
            <a:r>
              <a:rPr lang="en-US" dirty="0"/>
              <a:t>Act like owner from </a:t>
            </a:r>
            <a:r>
              <a:rPr lang="en-US" dirty="0" smtClean="0"/>
              <a:t>inception</a:t>
            </a: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a:xfrm>
            <a:off x="6466242" y="2198943"/>
            <a:ext cx="5186082" cy="378231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336699"/>
              </a:buClr>
              <a:buSzPct val="120000"/>
              <a:buFont typeface="Wingdings" panose="05000000000000000000"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336699"/>
              </a:buClr>
              <a:buSzPct val="120000"/>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336699"/>
              </a:buClr>
              <a:buSzPct val="12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Google one</a:t>
            </a:r>
          </a:p>
          <a:p>
            <a:r>
              <a:rPr lang="en-US" dirty="0"/>
              <a:t>Use a policy from a friend at another company</a:t>
            </a:r>
          </a:p>
          <a:p>
            <a:r>
              <a:rPr lang="en-US" dirty="0"/>
              <a:t>Use one from </a:t>
            </a:r>
            <a:r>
              <a:rPr lang="en-US" dirty="0" smtClean="0"/>
              <a:t>2012</a:t>
            </a:r>
            <a:endParaRPr lang="en-US" dirty="0"/>
          </a:p>
        </p:txBody>
      </p:sp>
      <p:sp>
        <p:nvSpPr>
          <p:cNvPr id="9" name="Rounded Rectangle 8"/>
          <p:cNvSpPr/>
          <p:nvPr/>
        </p:nvSpPr>
        <p:spPr>
          <a:xfrm>
            <a:off x="1775014" y="1516828"/>
            <a:ext cx="1775011" cy="5099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DO</a:t>
            </a:r>
            <a:endParaRPr lang="en-US" sz="2800" b="1" dirty="0"/>
          </a:p>
        </p:txBody>
      </p:sp>
      <p:sp>
        <p:nvSpPr>
          <p:cNvPr id="10" name="Rounded Rectangle 9"/>
          <p:cNvSpPr/>
          <p:nvPr/>
        </p:nvSpPr>
        <p:spPr>
          <a:xfrm>
            <a:off x="7553215" y="1516828"/>
            <a:ext cx="1775011" cy="5099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DO NOT</a:t>
            </a:r>
            <a:endParaRPr lang="en-US" sz="2800" b="1" dirty="0"/>
          </a:p>
        </p:txBody>
      </p:sp>
    </p:spTree>
    <p:extLst>
      <p:ext uri="{BB962C8B-B14F-4D97-AF65-F5344CB8AC3E}">
        <p14:creationId xmlns:p14="http://schemas.microsoft.com/office/powerpoint/2010/main" val="19611803"/>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Materials</a:t>
            </a:r>
          </a:p>
        </p:txBody>
      </p:sp>
      <p:sp>
        <p:nvSpPr>
          <p:cNvPr id="3" name="Content Placeholder 2"/>
          <p:cNvSpPr>
            <a:spLocks noGrp="1"/>
          </p:cNvSpPr>
          <p:nvPr>
            <p:ph idx="1"/>
          </p:nvPr>
        </p:nvSpPr>
        <p:spPr>
          <a:xfrm>
            <a:off x="636490" y="1637367"/>
            <a:ext cx="11326014" cy="4351338"/>
          </a:xfrm>
        </p:spPr>
        <p:txBody>
          <a:bodyPr>
            <a:normAutofit fontScale="62500" lnSpcReduction="20000"/>
          </a:bodyPr>
          <a:lstStyle/>
          <a:p>
            <a:r>
              <a:rPr lang="en-US" dirty="0"/>
              <a:t>Who owns “likes”? Mattocks v. Black Entertainment Television, LLC, No. 0:13-cv-61582-JIC (S.D. Fla. Aug. 20, 2014)</a:t>
            </a:r>
          </a:p>
          <a:p>
            <a:r>
              <a:rPr lang="en-US" dirty="0" smtClean="0"/>
              <a:t>Can </a:t>
            </a:r>
            <a:r>
              <a:rPr lang="en-US" dirty="0"/>
              <a:t>website owner be liable for defamatory posts and/or comments? </a:t>
            </a:r>
            <a:r>
              <a:rPr lang="en-US" dirty="0" err="1"/>
              <a:t>Huon</a:t>
            </a:r>
            <a:r>
              <a:rPr lang="en-US" dirty="0"/>
              <a:t> v. Breaking Media, LLC, No. 1:11-cv-03054 (N.D. Ill. Dec. 4, 2014)</a:t>
            </a:r>
          </a:p>
          <a:p>
            <a:r>
              <a:rPr lang="en-US" dirty="0" smtClean="0"/>
              <a:t>Eagle </a:t>
            </a:r>
            <a:r>
              <a:rPr lang="en-US" dirty="0"/>
              <a:t>v. </a:t>
            </a:r>
            <a:r>
              <a:rPr lang="en-US" dirty="0" err="1"/>
              <a:t>Edcomm</a:t>
            </a:r>
            <a:r>
              <a:rPr lang="en-US" dirty="0"/>
              <a:t>, 11-4303, U.S. District Court, Eastern District of Pennsylvania, 10/4/12 (ruling on federal law allegations)</a:t>
            </a:r>
          </a:p>
          <a:p>
            <a:r>
              <a:rPr lang="en-US" dirty="0"/>
              <a:t>Eagle v. </a:t>
            </a:r>
            <a:r>
              <a:rPr lang="en-US" dirty="0" err="1"/>
              <a:t>Edcomm</a:t>
            </a:r>
            <a:r>
              <a:rPr lang="en-US" dirty="0"/>
              <a:t>, 11-4303, U.S. District Court, Eastern District of Pennsylvania, 3/12/13 (ruling on state law allegations)</a:t>
            </a:r>
          </a:p>
          <a:p>
            <a:r>
              <a:rPr lang="en-US" dirty="0"/>
              <a:t>NLRB: Office of the General Counsel, Memorandum OM 12-59, 5/30/12, Report of the Acting General Counsel Concerning Social Media Cases</a:t>
            </a:r>
          </a:p>
          <a:p>
            <a:r>
              <a:rPr lang="en-US" dirty="0"/>
              <a:t>NLRB: California Institute of Technology Jet Propulsion Laboratory v. Byrnes, Maxwell, et al., 31 CA 030208, 030249, 030293, 030326, 088775; 5/6/13</a:t>
            </a:r>
          </a:p>
          <a:p>
            <a:r>
              <a:rPr lang="en-US" dirty="0"/>
              <a:t>National Labor Relations Board: Costco Wholesale Corp. &amp; United Food &amp; Commercial Workers Union, Local 731, 34 CA 012421, 9/7/12</a:t>
            </a:r>
          </a:p>
          <a:p>
            <a:r>
              <a:rPr lang="en-US" dirty="0"/>
              <a:t>NLRB: </a:t>
            </a:r>
            <a:r>
              <a:rPr lang="en-US" dirty="0" err="1"/>
              <a:t>Tasker</a:t>
            </a:r>
            <a:r>
              <a:rPr lang="en-US" dirty="0"/>
              <a:t> Healthcare Group d/b/a </a:t>
            </a:r>
            <a:r>
              <a:rPr lang="en-US" dirty="0" err="1"/>
              <a:t>Skinsmart</a:t>
            </a:r>
            <a:r>
              <a:rPr lang="en-US" dirty="0"/>
              <a:t> Dermatology, 04-CA-094222, 5/8/13 </a:t>
            </a:r>
          </a:p>
          <a:p>
            <a:r>
              <a:rPr lang="en-US" dirty="0"/>
              <a:t>Disruptions−Social Media Images Form a New Language Online, 6-30-13, Nick </a:t>
            </a:r>
            <a:r>
              <a:rPr lang="en-US" dirty="0" err="1"/>
              <a:t>Bilton</a:t>
            </a:r>
            <a:r>
              <a:rPr lang="en-US" dirty="0"/>
              <a:t>, NY Times </a:t>
            </a:r>
          </a:p>
          <a:p>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025001"/>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 REFERENCES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“New EEOC Guidance To Avoid Pregnancy Discrimination” </a:t>
            </a:r>
          </a:p>
          <a:p>
            <a:pPr marL="0" indent="0">
              <a:buNone/>
            </a:pPr>
            <a:r>
              <a:rPr lang="en-US" dirty="0"/>
              <a:t>By Rachelle Green &amp; Francesco DeLuca</a:t>
            </a:r>
          </a:p>
          <a:p>
            <a:pPr marL="0" indent="0">
              <a:buNone/>
            </a:pPr>
            <a:r>
              <a:rPr lang="en-US" dirty="0"/>
              <a:t>Rhode Islands Small Business Journal (November 2014)</a:t>
            </a:r>
          </a:p>
          <a:p>
            <a:pPr marL="0" indent="0">
              <a:buNone/>
            </a:pPr>
            <a:endParaRPr lang="en-US" dirty="0"/>
          </a:p>
          <a:p>
            <a:pPr marL="0" indent="0">
              <a:buNone/>
            </a:pPr>
            <a:r>
              <a:rPr lang="en-US" dirty="0"/>
              <a:t>“Employment Law Nightmare: Intersection of ADA &amp; FMLA”</a:t>
            </a:r>
          </a:p>
          <a:p>
            <a:pPr marL="0" indent="0">
              <a:buNone/>
            </a:pPr>
            <a:r>
              <a:rPr lang="en-US" dirty="0"/>
              <a:t>By Roger Hood and Rachelle Green</a:t>
            </a:r>
          </a:p>
          <a:p>
            <a:pPr marL="0" indent="0">
              <a:buNone/>
            </a:pPr>
            <a:r>
              <a:rPr lang="en-US" dirty="0"/>
              <a:t>Rhode Island Bar Association Annual Meeting (June 2014)</a:t>
            </a:r>
          </a:p>
          <a:p>
            <a:pPr marL="0" indent="0">
              <a:buNone/>
            </a:pPr>
            <a:endParaRPr lang="en-US" dirty="0"/>
          </a:p>
          <a:p>
            <a:pPr marL="0" indent="0">
              <a:buNone/>
            </a:pPr>
            <a:r>
              <a:rPr lang="en-US" dirty="0"/>
              <a:t>“BYOD: Where Tech, Employment Law Meet” </a:t>
            </a:r>
          </a:p>
          <a:p>
            <a:pPr marL="0" indent="0">
              <a:buNone/>
            </a:pPr>
            <a:r>
              <a:rPr lang="en-US" dirty="0"/>
              <a:t>By Rachelle Green</a:t>
            </a:r>
          </a:p>
          <a:p>
            <a:pPr marL="0" indent="0">
              <a:buNone/>
            </a:pPr>
            <a:r>
              <a:rPr lang="en-US" dirty="0"/>
              <a:t>Providence Business News (February 2014)</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C:\Users\Carolyn Lavin\AppData\Local\Microsoft\Windows\Temporary Internet Files\Content.IE5\BQXN4UTL\1010496_info_icon_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2950" y="1637367"/>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9932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4071" y="-118967"/>
            <a:ext cx="10515600" cy="1325563"/>
          </a:xfrm>
        </p:spPr>
        <p:txBody>
          <a:bodyPr/>
          <a:lstStyle/>
          <a:p>
            <a:r>
              <a:rPr lang="en-US" dirty="0" smtClean="0"/>
              <a:t>NON-COMPETITION</a:t>
            </a:r>
            <a:endParaRPr lang="en-US" dirty="0"/>
          </a:p>
        </p:txBody>
      </p:sp>
      <p:sp>
        <p:nvSpPr>
          <p:cNvPr id="5" name="Content Placeholder 4"/>
          <p:cNvSpPr>
            <a:spLocks noGrp="1"/>
          </p:cNvSpPr>
          <p:nvPr>
            <p:ph idx="1"/>
          </p:nvPr>
        </p:nvSpPr>
        <p:spPr>
          <a:xfrm>
            <a:off x="824753" y="1637367"/>
            <a:ext cx="10515600" cy="4351338"/>
          </a:xfrm>
        </p:spPr>
        <p:txBody>
          <a:bodyPr>
            <a:normAutofit/>
          </a:bodyPr>
          <a:lstStyle/>
          <a:p>
            <a:pPr marL="0" indent="0" algn="ctr">
              <a:buNone/>
            </a:pPr>
            <a:endParaRPr lang="en-US" sz="3200" dirty="0" smtClean="0"/>
          </a:p>
          <a:p>
            <a:pPr marL="0" indent="0" algn="ctr">
              <a:buNone/>
            </a:pPr>
            <a:r>
              <a:rPr lang="en-US" sz="3200" dirty="0" smtClean="0"/>
              <a:t>Astro-Med, Inc. v. Nihon </a:t>
            </a:r>
            <a:r>
              <a:rPr lang="en-US" sz="3200" dirty="0" err="1" smtClean="0"/>
              <a:t>Kohden</a:t>
            </a:r>
            <a:r>
              <a:rPr lang="en-US" sz="3200" dirty="0" smtClean="0"/>
              <a:t> America, Inc. &amp; Kevin Plant</a:t>
            </a:r>
          </a:p>
          <a:p>
            <a:pPr marL="0" indent="0" algn="ctr">
              <a:buNone/>
            </a:pPr>
            <a:endParaRPr lang="en-US" sz="3200" dirty="0" smtClean="0"/>
          </a:p>
          <a:p>
            <a:pPr marL="0" indent="0" algn="ctr">
              <a:buNone/>
            </a:pPr>
            <a:r>
              <a:rPr lang="en-US" sz="3200" i="1" dirty="0" smtClean="0"/>
              <a:t>U.S. Court of Appeals, First Circuit</a:t>
            </a:r>
          </a:p>
          <a:p>
            <a:pPr marL="0" indent="0" algn="ctr">
              <a:buNone/>
            </a:pPr>
            <a:r>
              <a:rPr lang="en-US" sz="3200" i="1" dirty="0" smtClean="0"/>
              <a:t>October 22, 2009</a:t>
            </a:r>
          </a:p>
          <a:p>
            <a:pPr marL="0" indent="0" algn="ctr">
              <a:buNone/>
            </a:pPr>
            <a:endParaRPr lang="en-US" sz="3200" dirty="0" smtClean="0"/>
          </a:p>
          <a:p>
            <a:pPr algn="ctr"/>
            <a:endParaRPr lang="en-US" sz="3200" dirty="0"/>
          </a:p>
        </p:txBody>
      </p:sp>
      <p:sp>
        <p:nvSpPr>
          <p:cNvPr id="6" name="Footer Placeholder 5"/>
          <p:cNvSpPr>
            <a:spLocks noGrp="1"/>
          </p:cNvSpPr>
          <p:nvPr>
            <p:ph type="ftr" sz="quarter" idx="11"/>
          </p:nvPr>
        </p:nvSpPr>
        <p:spPr/>
        <p:txBody>
          <a:bodyPr/>
          <a:lstStyle/>
          <a:p>
            <a:r>
              <a:rPr lang="en-US" smtClean="0"/>
              <a:t>www.DuffySweeney.com</a:t>
            </a:r>
            <a:endParaRPr lang="en-US" dirty="0"/>
          </a:p>
        </p:txBody>
      </p:sp>
      <p:grpSp>
        <p:nvGrpSpPr>
          <p:cNvPr id="7" name="Group 6"/>
          <p:cNvGrpSpPr/>
          <p:nvPr/>
        </p:nvGrpSpPr>
        <p:grpSpPr>
          <a:xfrm>
            <a:off x="636489" y="1344897"/>
            <a:ext cx="11243354" cy="63647"/>
            <a:chOff x="636489" y="6036971"/>
            <a:chExt cx="11243354" cy="63647"/>
          </a:xfrm>
        </p:grpSpPr>
        <p:cxnSp>
          <p:nvCxnSpPr>
            <p:cNvPr id="8" name="Straight Connector 7"/>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7944497"/>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4273" y="1081144"/>
            <a:ext cx="10515600" cy="2370605"/>
          </a:xfrm>
        </p:spPr>
        <p:txBody>
          <a:bodyPr>
            <a:normAutofit fontScale="90000"/>
          </a:bodyPr>
          <a:lstStyle/>
          <a:p>
            <a:r>
              <a:rPr lang="en-US" dirty="0"/>
              <a:t>Entity Selection and </a:t>
            </a:r>
            <a:r>
              <a:rPr lang="en-US" dirty="0" smtClean="0"/>
              <a:t>the</a:t>
            </a:r>
            <a:br>
              <a:rPr lang="en-US" dirty="0" smtClean="0"/>
            </a:br>
            <a:r>
              <a:rPr lang="en-US" dirty="0" smtClean="0"/>
              <a:t>Basics </a:t>
            </a:r>
            <a:r>
              <a:rPr lang="en-US" dirty="0"/>
              <a:t>of Financing a Business</a:t>
            </a:r>
            <a:br>
              <a:rPr lang="en-US" dirty="0"/>
            </a:br>
            <a:r>
              <a:rPr lang="en-US" dirty="0"/>
              <a:t>by Joshua </a:t>
            </a:r>
            <a:r>
              <a:rPr lang="en-US" dirty="0" smtClean="0"/>
              <a:t>Celeste </a:t>
            </a:r>
            <a:endParaRPr lang="en-US" dirty="0"/>
          </a:p>
        </p:txBody>
      </p:sp>
      <p:sp>
        <p:nvSpPr>
          <p:cNvPr id="8" name="Text Placeholder 7"/>
          <p:cNvSpPr>
            <a:spLocks noGrp="1"/>
          </p:cNvSpPr>
          <p:nvPr>
            <p:ph type="body" idx="1"/>
          </p:nvPr>
        </p:nvSpPr>
        <p:spPr>
          <a:xfrm>
            <a:off x="3924545" y="4359206"/>
            <a:ext cx="4115055" cy="557039"/>
          </a:xfrm>
        </p:spPr>
        <p:txBody>
          <a:bodyPr/>
          <a:lstStyle/>
          <a:p>
            <a:r>
              <a:rPr lang="en-US" dirty="0" smtClean="0"/>
              <a:t>jceleste@DuffySweeney.com</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38" y="3842273"/>
            <a:ext cx="2615901" cy="2615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80228"/>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136" y="134472"/>
            <a:ext cx="10515600" cy="1099018"/>
          </a:xfrm>
        </p:spPr>
        <p:txBody>
          <a:bodyPr/>
          <a:lstStyle/>
          <a:p>
            <a:r>
              <a:rPr lang="en-US" dirty="0"/>
              <a:t>Entity Selection</a:t>
            </a:r>
          </a:p>
        </p:txBody>
      </p:sp>
      <p:sp>
        <p:nvSpPr>
          <p:cNvPr id="5" name="Content Placeholder 4"/>
          <p:cNvSpPr>
            <a:spLocks noGrp="1"/>
          </p:cNvSpPr>
          <p:nvPr>
            <p:ph idx="1"/>
          </p:nvPr>
        </p:nvSpPr>
        <p:spPr>
          <a:xfrm>
            <a:off x="711794" y="1529790"/>
            <a:ext cx="10717311" cy="4351338"/>
          </a:xfrm>
        </p:spPr>
        <p:txBody>
          <a:bodyPr>
            <a:noAutofit/>
          </a:bodyPr>
          <a:lstStyle/>
          <a:p>
            <a:pPr marL="0" indent="0">
              <a:buNone/>
            </a:pPr>
            <a:r>
              <a:rPr lang="en-US" dirty="0"/>
              <a:t>An important decision facing a new business owner is the selection of the most appropriate legal entity for their new business</a:t>
            </a:r>
            <a:r>
              <a:rPr lang="en-US" dirty="0" smtClean="0"/>
              <a:t>.</a:t>
            </a:r>
          </a:p>
          <a:p>
            <a:pPr marL="0" indent="0">
              <a:buNone/>
            </a:pPr>
            <a:endParaRPr lang="en-US" sz="100" dirty="0"/>
          </a:p>
          <a:p>
            <a:pPr marL="0" indent="0">
              <a:buNone/>
            </a:pPr>
            <a:r>
              <a:rPr lang="en-US" dirty="0" smtClean="0"/>
              <a:t>While </a:t>
            </a:r>
            <a:r>
              <a:rPr lang="en-US" dirty="0"/>
              <a:t>numerous entities are available from which to choose, the focus today is on the advantages and disadvantages of the following three business entities: </a:t>
            </a:r>
          </a:p>
          <a:p>
            <a:pPr marL="0" indent="0">
              <a:buNone/>
            </a:pPr>
            <a:r>
              <a:rPr lang="en-US" dirty="0"/>
              <a:t>(1) C corporation, </a:t>
            </a:r>
          </a:p>
          <a:p>
            <a:pPr marL="0" indent="0">
              <a:buNone/>
            </a:pPr>
            <a:r>
              <a:rPr lang="en-US" dirty="0"/>
              <a:t>(2) S corporation, and  </a:t>
            </a:r>
          </a:p>
          <a:p>
            <a:pPr marL="0" indent="0">
              <a:buNone/>
            </a:pPr>
            <a:r>
              <a:rPr lang="en-US" dirty="0"/>
              <a:t>(3) Limited liability company (LLC). </a:t>
            </a:r>
          </a:p>
          <a:p>
            <a:pPr marL="0" indent="0">
              <a:buNone/>
            </a:pPr>
            <a:endParaRPr lang="en-US" sz="100" dirty="0" smtClean="0"/>
          </a:p>
          <a:p>
            <a:pPr marL="0" indent="0">
              <a:buNone/>
            </a:pPr>
            <a:r>
              <a:rPr lang="en-US" dirty="0" smtClean="0"/>
              <a:t>These </a:t>
            </a:r>
            <a:r>
              <a:rPr lang="en-US" dirty="0"/>
              <a:t>are the most prevalent forms of business entities used today.</a:t>
            </a:r>
          </a:p>
          <a:p>
            <a:pPr marL="0" indent="0">
              <a:buNone/>
            </a:pPr>
            <a:endParaRPr lang="en-US" dirty="0"/>
          </a:p>
        </p:txBody>
      </p:sp>
      <p:grpSp>
        <p:nvGrpSpPr>
          <p:cNvPr id="6" name="Group 5"/>
          <p:cNvGrpSpPr/>
          <p:nvPr/>
        </p:nvGrpSpPr>
        <p:grpSpPr>
          <a:xfrm>
            <a:off x="636489" y="1344897"/>
            <a:ext cx="11243354" cy="63647"/>
            <a:chOff x="636489" y="6036971"/>
            <a:chExt cx="11243354" cy="63647"/>
          </a:xfrm>
        </p:grpSpPr>
        <p:cxnSp>
          <p:nvCxnSpPr>
            <p:cNvPr id="7" name="Straight Connector 6"/>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7947945"/>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 State Selection</a:t>
            </a:r>
          </a:p>
        </p:txBody>
      </p:sp>
      <p:sp>
        <p:nvSpPr>
          <p:cNvPr id="3" name="Content Placeholder 2"/>
          <p:cNvSpPr>
            <a:spLocks noGrp="1"/>
          </p:cNvSpPr>
          <p:nvPr>
            <p:ph idx="1"/>
          </p:nvPr>
        </p:nvSpPr>
        <p:spPr/>
        <p:txBody>
          <a:bodyPr>
            <a:normAutofit/>
          </a:bodyPr>
          <a:lstStyle/>
          <a:p>
            <a:r>
              <a:rPr lang="en-US" sz="3200" dirty="0"/>
              <a:t>A key and important reason to do business via an entity is the “insulation” from liability it affords its shareholders / owners.</a:t>
            </a:r>
          </a:p>
          <a:p>
            <a:endParaRPr lang="en-US" sz="3200" dirty="0" smtClean="0"/>
          </a:p>
          <a:p>
            <a:r>
              <a:rPr lang="en-US" sz="3200" dirty="0" smtClean="0"/>
              <a:t>Not </a:t>
            </a:r>
            <a:r>
              <a:rPr lang="en-US" sz="3200" dirty="0"/>
              <a:t>an absolute insulation but provides adequate cover.</a:t>
            </a:r>
          </a:p>
          <a:p>
            <a:endParaRPr lang="en-US" sz="3200" dirty="0" smtClean="0"/>
          </a:p>
          <a:p>
            <a:r>
              <a:rPr lang="en-US" sz="3200" dirty="0" smtClean="0"/>
              <a:t>Choice </a:t>
            </a:r>
            <a:r>
              <a:rPr lang="en-US" sz="3200" dirty="0"/>
              <a:t>of states – home state vs. Delaware </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636049"/>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Corporation - Advantages</a:t>
            </a:r>
          </a:p>
        </p:txBody>
      </p:sp>
      <p:sp>
        <p:nvSpPr>
          <p:cNvPr id="3" name="Content Placeholder 2"/>
          <p:cNvSpPr>
            <a:spLocks noGrp="1"/>
          </p:cNvSpPr>
          <p:nvPr>
            <p:ph idx="1"/>
          </p:nvPr>
        </p:nvSpPr>
        <p:spPr/>
        <p:txBody>
          <a:bodyPr>
            <a:normAutofit/>
          </a:bodyPr>
          <a:lstStyle/>
          <a:p>
            <a:r>
              <a:rPr lang="en-US" sz="3200" dirty="0"/>
              <a:t>Files its own returns and is responsible for its own taxes - No shareholder-level tax on undistributed income</a:t>
            </a:r>
          </a:p>
          <a:p>
            <a:r>
              <a:rPr lang="en-US" sz="3200" dirty="0"/>
              <a:t>Limited liability of shareholders</a:t>
            </a:r>
          </a:p>
          <a:p>
            <a:r>
              <a:rPr lang="en-US" sz="3200" dirty="0"/>
              <a:t>Multiple classes of stock permitted (unlike S corporation)</a:t>
            </a:r>
          </a:p>
          <a:p>
            <a:r>
              <a:rPr lang="en-US" sz="3200" dirty="0"/>
              <a:t>The ability to file consolidated returns with controlled subsidiaries</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7553054"/>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Corporation - Disadvantages</a:t>
            </a:r>
          </a:p>
        </p:txBody>
      </p:sp>
      <p:sp>
        <p:nvSpPr>
          <p:cNvPr id="3" name="Content Placeholder 2"/>
          <p:cNvSpPr>
            <a:spLocks noGrp="1"/>
          </p:cNvSpPr>
          <p:nvPr>
            <p:ph idx="1"/>
          </p:nvPr>
        </p:nvSpPr>
        <p:spPr>
          <a:xfrm>
            <a:off x="838199" y="1497513"/>
            <a:ext cx="10640209" cy="4351338"/>
          </a:xfrm>
        </p:spPr>
        <p:txBody>
          <a:bodyPr>
            <a:noAutofit/>
          </a:bodyPr>
          <a:lstStyle/>
          <a:p>
            <a:r>
              <a:rPr lang="en-US" sz="3200" dirty="0"/>
              <a:t>Double taxation. Income is taxed twice, first at the corporate level and second when earnings are distributed to shareholders in the form of dividends</a:t>
            </a:r>
          </a:p>
          <a:p>
            <a:r>
              <a:rPr lang="en-US" sz="3200" dirty="0"/>
              <a:t>Shareholders do not benefit from corporate losses</a:t>
            </a:r>
          </a:p>
          <a:p>
            <a:r>
              <a:rPr lang="en-US" sz="3200" dirty="0"/>
              <a:t>C corporations generally are required to use the accrual method of accounting, which can result in owing taxes on income that has not yet been received</a:t>
            </a:r>
          </a:p>
          <a:p>
            <a:r>
              <a:rPr lang="en-US" sz="3200" dirty="0"/>
              <a:t>The single largest reason to use the C corporation is for access to capital via a public offering</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3124174"/>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Corporation - Advantages</a:t>
            </a:r>
          </a:p>
        </p:txBody>
      </p:sp>
      <p:sp>
        <p:nvSpPr>
          <p:cNvPr id="3" name="Content Placeholder 2"/>
          <p:cNvSpPr>
            <a:spLocks noGrp="1"/>
          </p:cNvSpPr>
          <p:nvPr>
            <p:ph idx="1"/>
          </p:nvPr>
        </p:nvSpPr>
        <p:spPr>
          <a:xfrm>
            <a:off x="838199" y="1519029"/>
            <a:ext cx="10833847" cy="4351338"/>
          </a:xfrm>
        </p:spPr>
        <p:txBody>
          <a:bodyPr>
            <a:noAutofit/>
          </a:bodyPr>
          <a:lstStyle/>
          <a:p>
            <a:r>
              <a:rPr lang="en-US" dirty="0"/>
              <a:t>Pass Through Tax Entity - Corporate losses flow through, which shareholders may be able to use to offset other income</a:t>
            </a:r>
          </a:p>
          <a:p>
            <a:r>
              <a:rPr lang="en-US" dirty="0"/>
              <a:t>S corporation earnings are not subject to self-employment taxes; however, IRS has its sights aimed at requiring S corporations to pay reasonable salaries to shareholder-employees</a:t>
            </a:r>
          </a:p>
          <a:p>
            <a:r>
              <a:rPr lang="en-US" dirty="0"/>
              <a:t>An S corporation can easily convert to a C corporation if a stock offering becomes desirable</a:t>
            </a:r>
          </a:p>
          <a:p>
            <a:r>
              <a:rPr lang="en-US" dirty="0"/>
              <a:t>Sale by a shareholder is not subject to the “hot assets” concern, as can occur with LLC's taxed as </a:t>
            </a:r>
            <a:r>
              <a:rPr lang="en-US" dirty="0" smtClean="0"/>
              <a:t>partnerships</a:t>
            </a: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0589786"/>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Corporation - Disadvantages</a:t>
            </a:r>
          </a:p>
        </p:txBody>
      </p:sp>
      <p:sp>
        <p:nvSpPr>
          <p:cNvPr id="3" name="Content Placeholder 2"/>
          <p:cNvSpPr>
            <a:spLocks noGrp="1"/>
          </p:cNvSpPr>
          <p:nvPr>
            <p:ph idx="1"/>
          </p:nvPr>
        </p:nvSpPr>
        <p:spPr/>
        <p:txBody>
          <a:bodyPr>
            <a:normAutofit lnSpcReduction="10000"/>
          </a:bodyPr>
          <a:lstStyle/>
          <a:p>
            <a:r>
              <a:rPr lang="en-US" dirty="0"/>
              <a:t>Cannot have more than 100 shareholders / Cannot have a nonresident alien as a shareholder</a:t>
            </a:r>
          </a:p>
          <a:p>
            <a:r>
              <a:rPr lang="en-US" dirty="0"/>
              <a:t>Cannot have as a shareholder a person who is not an individual other than an estate, trust, or certain tax-exempt organizations</a:t>
            </a:r>
          </a:p>
          <a:p>
            <a:r>
              <a:rPr lang="en-US" dirty="0"/>
              <a:t>Cannot have more than one class of stock</a:t>
            </a:r>
          </a:p>
          <a:p>
            <a:r>
              <a:rPr lang="en-US" dirty="0"/>
              <a:t>Does not allow for special allocations as do LLCs taxed as partnerships</a:t>
            </a:r>
          </a:p>
          <a:p>
            <a:r>
              <a:rPr lang="en-US" dirty="0"/>
              <a:t>Passive investment income tax. Shareholders of an S corporation will owe tax on the S corporation's income regardless of whether the S corporation makes a distribution to the </a:t>
            </a:r>
            <a:r>
              <a:rPr lang="en-US" dirty="0" smtClean="0"/>
              <a:t>shareholder</a:t>
            </a: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8225406"/>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LLC – Advantages </a:t>
            </a:r>
          </a:p>
        </p:txBody>
      </p:sp>
      <p:sp>
        <p:nvSpPr>
          <p:cNvPr id="3" name="Content Placeholder 2"/>
          <p:cNvSpPr>
            <a:spLocks noGrp="1"/>
          </p:cNvSpPr>
          <p:nvPr>
            <p:ph idx="1"/>
          </p:nvPr>
        </p:nvSpPr>
        <p:spPr>
          <a:xfrm>
            <a:off x="838200" y="1637367"/>
            <a:ext cx="10059296" cy="4351338"/>
          </a:xfrm>
        </p:spPr>
        <p:txBody>
          <a:bodyPr>
            <a:noAutofit/>
          </a:bodyPr>
          <a:lstStyle/>
          <a:p>
            <a:r>
              <a:rPr lang="en-US" dirty="0"/>
              <a:t>No limitations on the number of members, as is the case for the S corporation</a:t>
            </a:r>
          </a:p>
          <a:p>
            <a:r>
              <a:rPr lang="en-US" dirty="0"/>
              <a:t>Allows for varying classes of membership / An LLC is permitted to specially allocate income and losses among its members</a:t>
            </a:r>
          </a:p>
          <a:p>
            <a:r>
              <a:rPr lang="en-US" dirty="0"/>
              <a:t>Losses of an LLC flow through to the members; however, members can use the losses only to the extent of their tax basis in the LLC</a:t>
            </a:r>
          </a:p>
          <a:p>
            <a:r>
              <a:rPr lang="en-US" dirty="0"/>
              <a:t>Ability to elect to step up members' interests in the LLC</a:t>
            </a:r>
          </a:p>
          <a:p>
            <a:r>
              <a:rPr lang="en-US" dirty="0"/>
              <a:t>Flexibility!! </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0529862"/>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LLC – Disadvantages </a:t>
            </a:r>
          </a:p>
        </p:txBody>
      </p:sp>
      <p:sp>
        <p:nvSpPr>
          <p:cNvPr id="3" name="Content Placeholder 2"/>
          <p:cNvSpPr>
            <a:spLocks noGrp="1"/>
          </p:cNvSpPr>
          <p:nvPr>
            <p:ph idx="1"/>
          </p:nvPr>
        </p:nvSpPr>
        <p:spPr/>
        <p:txBody>
          <a:bodyPr>
            <a:normAutofit/>
          </a:bodyPr>
          <a:lstStyle/>
          <a:p>
            <a:r>
              <a:rPr lang="en-US" sz="3200" dirty="0"/>
              <a:t>Given the relatively young age of the LLC as an entity form, the body of law is less established, and therefore, less </a:t>
            </a:r>
            <a:r>
              <a:rPr lang="en-US" sz="3200" dirty="0" smtClean="0"/>
              <a:t>certain</a:t>
            </a:r>
          </a:p>
          <a:p>
            <a:r>
              <a:rPr lang="en-US" sz="3200" dirty="0" smtClean="0"/>
              <a:t>Transfer </a:t>
            </a:r>
            <a:r>
              <a:rPr lang="en-US" sz="3200" dirty="0"/>
              <a:t>of 50% or more of the membership interests terminates the </a:t>
            </a:r>
            <a:r>
              <a:rPr lang="en-US" sz="3200" dirty="0" smtClean="0"/>
              <a:t>LLC</a:t>
            </a:r>
          </a:p>
          <a:p>
            <a:r>
              <a:rPr lang="en-US" sz="3200" dirty="0" smtClean="0"/>
              <a:t>Members </a:t>
            </a:r>
            <a:r>
              <a:rPr lang="en-US" sz="3200" dirty="0"/>
              <a:t>of an LLC will owe tax on the LLC's income regardless of whether the LLC makes a distribution to the </a:t>
            </a:r>
            <a:r>
              <a:rPr lang="en-US" sz="3200" dirty="0" smtClean="0"/>
              <a:t>member</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1655932"/>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Financing Options: </a:t>
            </a:r>
            <a:br>
              <a:rPr lang="en-US" dirty="0"/>
            </a:br>
            <a:r>
              <a:rPr lang="en-US" dirty="0"/>
              <a:t>A Closer Look at Equity vs. Debt</a:t>
            </a:r>
          </a:p>
        </p:txBody>
      </p:sp>
      <p:sp>
        <p:nvSpPr>
          <p:cNvPr id="3" name="Content Placeholder 2"/>
          <p:cNvSpPr>
            <a:spLocks noGrp="1"/>
          </p:cNvSpPr>
          <p:nvPr>
            <p:ph idx="1"/>
          </p:nvPr>
        </p:nvSpPr>
        <p:spPr/>
        <p:txBody>
          <a:bodyPr/>
          <a:lstStyle/>
          <a:p>
            <a:r>
              <a:rPr lang="en-US" dirty="0"/>
              <a:t>Business owners who seek financing face a fundamental choice: Should they borrow funds or take in new equity capital? </a:t>
            </a:r>
          </a:p>
          <a:p>
            <a:r>
              <a:rPr lang="en-US" dirty="0"/>
              <a:t>Impact on earnings, cash flow, balance sheet presentation, and taxes. </a:t>
            </a:r>
          </a:p>
          <a:p>
            <a:r>
              <a:rPr lang="en-US" dirty="0"/>
              <a:t>Effect on a company’s leverage, dilution, and a host of other metrics by which businesses are measured. </a:t>
            </a:r>
          </a:p>
          <a:p>
            <a:r>
              <a:rPr lang="en-US" dirty="0"/>
              <a:t>Each financing option brings a different type of relationship with the respective financing source. </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699262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NON-COMPETITION</a:t>
            </a:r>
            <a:endParaRPr lang="en-US" dirty="0"/>
          </a:p>
        </p:txBody>
      </p:sp>
      <p:sp>
        <p:nvSpPr>
          <p:cNvPr id="3" name="Content Placeholder 2"/>
          <p:cNvSpPr>
            <a:spLocks noGrp="1"/>
          </p:cNvSpPr>
          <p:nvPr>
            <p:ph idx="1"/>
          </p:nvPr>
        </p:nvSpPr>
        <p:spPr>
          <a:xfrm>
            <a:off x="838200" y="1519029"/>
            <a:ext cx="10515600" cy="4351338"/>
          </a:xfrm>
        </p:spPr>
        <p:txBody>
          <a:bodyPr>
            <a:normAutofit/>
          </a:bodyPr>
          <a:lstStyle/>
          <a:p>
            <a:pPr marL="0" indent="0">
              <a:buNone/>
            </a:pPr>
            <a:r>
              <a:rPr lang="en-US" sz="3200" dirty="0" smtClean="0"/>
              <a:t>In Rhode Island, non-competes must </a:t>
            </a:r>
            <a:r>
              <a:rPr lang="en-US" sz="3200" smtClean="0"/>
              <a:t>satisfy </a:t>
            </a:r>
            <a:r>
              <a:rPr lang="en-US" sz="3200" smtClean="0"/>
              <a:t>four </a:t>
            </a:r>
            <a:r>
              <a:rPr lang="en-US" sz="3200" dirty="0" smtClean="0"/>
              <a:t>general requirements to be enforceable:</a:t>
            </a:r>
          </a:p>
          <a:p>
            <a:pPr marL="0" indent="0">
              <a:buNone/>
            </a:pPr>
            <a:endParaRPr lang="en-US" sz="1600" dirty="0" smtClean="0"/>
          </a:p>
          <a:p>
            <a:r>
              <a:rPr lang="en-US" sz="3200" dirty="0" smtClean="0"/>
              <a:t>Ancillary to an otherwise valid transaction or business relationship.</a:t>
            </a:r>
          </a:p>
          <a:p>
            <a:r>
              <a:rPr lang="en-US" sz="3200" dirty="0" smtClean="0"/>
              <a:t>Supported by consideration (something of value).</a:t>
            </a:r>
          </a:p>
          <a:p>
            <a:r>
              <a:rPr lang="en-US" sz="3200" dirty="0" smtClean="0"/>
              <a:t>Protect a legitimate business interest.</a:t>
            </a:r>
          </a:p>
          <a:p>
            <a:r>
              <a:rPr lang="en-US" sz="3200" dirty="0" smtClean="0"/>
              <a:t>Must be both temporally and geographically reasonable.</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544914"/>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Debt</a:t>
            </a:r>
          </a:p>
        </p:txBody>
      </p:sp>
      <p:sp>
        <p:nvSpPr>
          <p:cNvPr id="3" name="Content Placeholder 2"/>
          <p:cNvSpPr>
            <a:spLocks noGrp="1"/>
          </p:cNvSpPr>
          <p:nvPr>
            <p:ph idx="1"/>
          </p:nvPr>
        </p:nvSpPr>
        <p:spPr/>
        <p:txBody>
          <a:bodyPr>
            <a:normAutofit/>
          </a:bodyPr>
          <a:lstStyle/>
          <a:p>
            <a:r>
              <a:rPr lang="en-US" sz="3200" dirty="0"/>
              <a:t>Debt comes in two primary forms: senior and subordinated</a:t>
            </a:r>
          </a:p>
          <a:p>
            <a:r>
              <a:rPr lang="en-US" sz="3200" dirty="0"/>
              <a:t>Senior debt from a bank is </a:t>
            </a:r>
            <a:r>
              <a:rPr lang="en-US" sz="3200" b="1" u="sng" dirty="0"/>
              <a:t>less expensive </a:t>
            </a:r>
            <a:r>
              <a:rPr lang="en-US" sz="3200" dirty="0"/>
              <a:t>than subordinated debt, but often has more extensive covenants</a:t>
            </a:r>
          </a:p>
          <a:p>
            <a:r>
              <a:rPr lang="en-US" sz="3200" dirty="0"/>
              <a:t>Collateral expectations and personal guarantees</a:t>
            </a:r>
          </a:p>
          <a:p>
            <a:r>
              <a:rPr lang="en-US" sz="3200" dirty="0"/>
              <a:t>In a liquidation event, senior debt obligations take precedence over all other debt obligations and equity </a:t>
            </a:r>
            <a:r>
              <a:rPr lang="en-US" sz="3200" dirty="0" smtClean="0"/>
              <a:t>positions</a:t>
            </a: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9496917"/>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Mezzanine Debt</a:t>
            </a:r>
          </a:p>
        </p:txBody>
      </p:sp>
      <p:sp>
        <p:nvSpPr>
          <p:cNvPr id="3" name="Content Placeholder 2"/>
          <p:cNvSpPr>
            <a:spLocks noGrp="1"/>
          </p:cNvSpPr>
          <p:nvPr>
            <p:ph idx="1"/>
          </p:nvPr>
        </p:nvSpPr>
        <p:spPr/>
        <p:txBody>
          <a:bodyPr/>
          <a:lstStyle/>
          <a:p>
            <a:r>
              <a:rPr lang="en-US" dirty="0"/>
              <a:t>Subordinated debt, or “Mezzanine” debt, is a type of debt that typically has both debt and equity characteristics and sits below senior debt in the capital structure. </a:t>
            </a:r>
          </a:p>
          <a:p>
            <a:r>
              <a:rPr lang="en-US" dirty="0"/>
              <a:t>Since the risk exposure is great than senior debt, mezzanine debt carries a higher interest rate and some form of equity “kicker” (an equity interest in the company‐ typically in the form of stock or warrants) to drive acceptable risk‐adjusted returns. </a:t>
            </a:r>
          </a:p>
          <a:p>
            <a:r>
              <a:rPr lang="en-US" dirty="0"/>
              <a:t>Mezzanine debt typically requires that some or all of the related interest costs be paid monthly or quarterly, placing a potential drain on a growing company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397983"/>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Start-Ups and High-Growth Companies</a:t>
            </a:r>
          </a:p>
        </p:txBody>
      </p:sp>
      <p:sp>
        <p:nvSpPr>
          <p:cNvPr id="3" name="Content Placeholder 2"/>
          <p:cNvSpPr>
            <a:spLocks noGrp="1"/>
          </p:cNvSpPr>
          <p:nvPr>
            <p:ph idx="1"/>
          </p:nvPr>
        </p:nvSpPr>
        <p:spPr>
          <a:xfrm>
            <a:off x="838200" y="1583577"/>
            <a:ext cx="10515600" cy="4351338"/>
          </a:xfrm>
        </p:spPr>
        <p:txBody>
          <a:bodyPr>
            <a:noAutofit/>
          </a:bodyPr>
          <a:lstStyle/>
          <a:p>
            <a:pPr marL="0" indent="0">
              <a:buNone/>
            </a:pPr>
            <a:r>
              <a:rPr lang="en-US" sz="2000" dirty="0"/>
              <a:t>For most high‐growth, emerging growth and balance sheet “light” companies, the financing available through senior debt will prove insufficient for all of their capital needs, leading them to turn to the two most common forms of additional capital: mezzanine debt and equity.</a:t>
            </a:r>
          </a:p>
          <a:p>
            <a:pPr marL="0" indent="0">
              <a:buNone/>
            </a:pPr>
            <a:r>
              <a:rPr lang="en-US" sz="2000" dirty="0" smtClean="0"/>
              <a:t>Mezzanine </a:t>
            </a:r>
            <a:r>
              <a:rPr lang="en-US" sz="2000" dirty="0"/>
              <a:t>debt financing is generally not the optimal solution for high‐growth companies or emerging‐growth companies who have: </a:t>
            </a:r>
          </a:p>
          <a:p>
            <a:pPr marL="514350" indent="-514350">
              <a:buFont typeface="+mj-lt"/>
              <a:buAutoNum type="alphaLcParenR"/>
            </a:pPr>
            <a:r>
              <a:rPr lang="en-US" sz="2000" dirty="0" smtClean="0"/>
              <a:t>significant </a:t>
            </a:r>
            <a:r>
              <a:rPr lang="en-US" sz="2000" dirty="0"/>
              <a:t>strains on cash flow due to growth &amp; reinvestment needs; </a:t>
            </a:r>
          </a:p>
          <a:p>
            <a:pPr marL="514350" indent="-514350">
              <a:buFont typeface="+mj-lt"/>
              <a:buAutoNum type="alphaLcParenR"/>
            </a:pPr>
            <a:r>
              <a:rPr lang="en-US" sz="2000" dirty="0" smtClean="0"/>
              <a:t>insufficient </a:t>
            </a:r>
            <a:r>
              <a:rPr lang="en-US" sz="2000" dirty="0"/>
              <a:t>operating history to demonstrate the stability of future cash flows with the certainty required by lenders; </a:t>
            </a:r>
          </a:p>
          <a:p>
            <a:pPr marL="514350" indent="-514350">
              <a:buFont typeface="+mj-lt"/>
              <a:buAutoNum type="alphaLcParenR"/>
            </a:pPr>
            <a:r>
              <a:rPr lang="en-US" sz="2000" dirty="0" smtClean="0"/>
              <a:t>high </a:t>
            </a:r>
            <a:r>
              <a:rPr lang="en-US" sz="2000" dirty="0"/>
              <a:t>amounts of debt service from an existing senior debt facility; </a:t>
            </a:r>
          </a:p>
          <a:p>
            <a:pPr marL="514350" indent="-514350">
              <a:buFont typeface="+mj-lt"/>
              <a:buAutoNum type="alphaLcParenR"/>
            </a:pPr>
            <a:r>
              <a:rPr lang="en-US" sz="2000" dirty="0" smtClean="0"/>
              <a:t>an </a:t>
            </a:r>
            <a:r>
              <a:rPr lang="en-US" sz="2000" dirty="0"/>
              <a:t>expected inflection point (new product, service, market, or acquisition) in the business resulting in potential increased volatility in future cash flows, or</a:t>
            </a:r>
          </a:p>
          <a:p>
            <a:pPr marL="514350" indent="-514350">
              <a:buFont typeface="+mj-lt"/>
              <a:buAutoNum type="alphaLcParenR"/>
            </a:pPr>
            <a:r>
              <a:rPr lang="en-US" sz="2000" dirty="0" smtClean="0"/>
              <a:t>an </a:t>
            </a:r>
            <a:r>
              <a:rPr lang="en-US" sz="2000" dirty="0"/>
              <a:t>unsophisticated financial management team.</a:t>
            </a:r>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305265"/>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Capital</a:t>
            </a:r>
          </a:p>
        </p:txBody>
      </p:sp>
      <p:sp>
        <p:nvSpPr>
          <p:cNvPr id="3" name="Content Placeholder 2"/>
          <p:cNvSpPr>
            <a:spLocks noGrp="1"/>
          </p:cNvSpPr>
          <p:nvPr>
            <p:ph idx="1"/>
          </p:nvPr>
        </p:nvSpPr>
        <p:spPr/>
        <p:txBody>
          <a:bodyPr>
            <a:normAutofit fontScale="92500" lnSpcReduction="10000"/>
          </a:bodyPr>
          <a:lstStyle/>
          <a:p>
            <a:r>
              <a:rPr lang="en-US" dirty="0"/>
              <a:t>Equity financing describes an investment of capital into a Company for a share of business ownership, which dilutes the company’s existing ownership </a:t>
            </a:r>
          </a:p>
          <a:p>
            <a:r>
              <a:rPr lang="en-US" dirty="0"/>
              <a:t>Equity terms are generally more flexible than debt, have fewer covenants, and less defined remedies in the event the Company does not perform in accordance with the business plan. </a:t>
            </a:r>
          </a:p>
          <a:p>
            <a:r>
              <a:rPr lang="en-US" dirty="0"/>
              <a:t>Equity investors will seek to align their interests with those of the management team (not always possible with debt), and then work actively to assist management in maximizing the ultimate value of the business during the investment period (typically 3‐5 years). </a:t>
            </a:r>
          </a:p>
          <a:p>
            <a:r>
              <a:rPr lang="en-US" dirty="0"/>
              <a:t>Equity investments need to be nominally pricier than debt in order to provide appropriate risk‐adjusted returns to the investors.</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453740"/>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Capital (</a:t>
            </a:r>
            <a:r>
              <a:rPr lang="en-US" dirty="0" err="1"/>
              <a:t>Cont</a:t>
            </a:r>
            <a:r>
              <a:rPr lang="en-US" dirty="0"/>
              <a:t>’)</a:t>
            </a:r>
          </a:p>
        </p:txBody>
      </p:sp>
      <p:sp>
        <p:nvSpPr>
          <p:cNvPr id="3" name="Content Placeholder 2"/>
          <p:cNvSpPr>
            <a:spLocks noGrp="1"/>
          </p:cNvSpPr>
          <p:nvPr>
            <p:ph idx="1"/>
          </p:nvPr>
        </p:nvSpPr>
        <p:spPr>
          <a:xfrm>
            <a:off x="838200" y="1540545"/>
            <a:ext cx="10515600" cy="4351338"/>
          </a:xfrm>
        </p:spPr>
        <p:txBody>
          <a:bodyPr>
            <a:normAutofit/>
          </a:bodyPr>
          <a:lstStyle/>
          <a:p>
            <a:pPr marL="0" indent="0">
              <a:buNone/>
            </a:pPr>
            <a:r>
              <a:rPr lang="en-US" sz="2400" dirty="0"/>
              <a:t>Equity capital is a good solution for companies looking to finance shareholder liquidity ‐‐ allowing business owners and other investors to take cash out of the business. </a:t>
            </a:r>
          </a:p>
          <a:p>
            <a:pPr marL="0" indent="0">
              <a:buNone/>
            </a:pPr>
            <a:r>
              <a:rPr lang="en-US" sz="2400" dirty="0" smtClean="0"/>
              <a:t>Equity </a:t>
            </a:r>
            <a:r>
              <a:rPr lang="en-US" sz="2400" dirty="0"/>
              <a:t>is typically </a:t>
            </a:r>
            <a:r>
              <a:rPr lang="en-US" sz="2400" b="1" u="sng" dirty="0"/>
              <a:t>not</a:t>
            </a:r>
            <a:r>
              <a:rPr lang="en-US" sz="2400" dirty="0"/>
              <a:t> the optimal source of financing where:</a:t>
            </a:r>
          </a:p>
          <a:p>
            <a:pPr marL="514350" indent="-514350">
              <a:buFont typeface="+mj-lt"/>
              <a:buAutoNum type="alphaLcParenR"/>
            </a:pPr>
            <a:r>
              <a:rPr lang="en-US" sz="2400" dirty="0" smtClean="0"/>
              <a:t>the </a:t>
            </a:r>
            <a:r>
              <a:rPr lang="en-US" sz="2400" dirty="0"/>
              <a:t>company has limited senior debt and a history of stable, predictable and growing cash flows; </a:t>
            </a:r>
          </a:p>
          <a:p>
            <a:pPr marL="514350" indent="-514350">
              <a:buFont typeface="+mj-lt"/>
              <a:buAutoNum type="alphaLcParenR"/>
            </a:pPr>
            <a:r>
              <a:rPr lang="en-US" sz="2400" dirty="0" smtClean="0"/>
              <a:t>the </a:t>
            </a:r>
            <a:r>
              <a:rPr lang="en-US" sz="2400" dirty="0"/>
              <a:t>reduced dilution is more important than the added management involvement and oversight; and </a:t>
            </a:r>
          </a:p>
          <a:p>
            <a:pPr marL="514350" indent="-514350">
              <a:buFont typeface="+mj-lt"/>
              <a:buAutoNum type="alphaLcParenR"/>
            </a:pPr>
            <a:r>
              <a:rPr lang="en-US" sz="2400" dirty="0" smtClean="0"/>
              <a:t>the </a:t>
            </a:r>
            <a:r>
              <a:rPr lang="en-US" sz="2400" dirty="0"/>
              <a:t>company is not willing to entertain an IPO or company sale within 5‐7 years to provide the equity investors an exit from their investment , or </a:t>
            </a:r>
          </a:p>
          <a:p>
            <a:pPr marL="514350" indent="-514350">
              <a:buFont typeface="+mj-lt"/>
              <a:buAutoNum type="alphaLcParenR"/>
            </a:pPr>
            <a:r>
              <a:rPr lang="en-US" sz="2400" dirty="0" smtClean="0"/>
              <a:t>the </a:t>
            </a:r>
            <a:r>
              <a:rPr lang="en-US" sz="2400" dirty="0"/>
              <a:t>Company is reluctant to allow “outsiders” onto their Board of Directors.</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1641452"/>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vs. Debt: Assessing the Differences</a:t>
            </a:r>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2"/>
          <a:stretch>
            <a:fillRect/>
          </a:stretch>
        </p:blipFill>
        <p:spPr>
          <a:xfrm>
            <a:off x="2183800" y="1719003"/>
            <a:ext cx="7935697" cy="3702854"/>
          </a:xfrm>
          <a:prstGeom prst="rect">
            <a:avLst/>
          </a:prstGeom>
        </p:spPr>
      </p:pic>
    </p:spTree>
    <p:extLst>
      <p:ext uri="{BB962C8B-B14F-4D97-AF65-F5344CB8AC3E}">
        <p14:creationId xmlns:p14="http://schemas.microsoft.com/office/powerpoint/2010/main" val="539862167"/>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 REFERENCES</a:t>
            </a:r>
          </a:p>
        </p:txBody>
      </p:sp>
      <p:sp>
        <p:nvSpPr>
          <p:cNvPr id="3" name="Content Placeholder 2"/>
          <p:cNvSpPr>
            <a:spLocks noGrp="1"/>
          </p:cNvSpPr>
          <p:nvPr>
            <p:ph idx="1"/>
          </p:nvPr>
        </p:nvSpPr>
        <p:spPr>
          <a:xfrm>
            <a:off x="838200" y="1829416"/>
            <a:ext cx="6509273" cy="3332666"/>
          </a:xfrm>
        </p:spPr>
        <p:txBody>
          <a:bodyPr/>
          <a:lstStyle/>
          <a:p>
            <a:pPr marL="0" indent="0">
              <a:buNone/>
            </a:pPr>
            <a:r>
              <a:rPr lang="en-US" dirty="0"/>
              <a:t>“Securing Equity Capital To Create A Business Enterprise”</a:t>
            </a:r>
          </a:p>
          <a:p>
            <a:pPr marL="0" indent="0">
              <a:buNone/>
            </a:pPr>
            <a:r>
              <a:rPr lang="en-US" dirty="0"/>
              <a:t>By Joshua Celeste</a:t>
            </a:r>
          </a:p>
          <a:p>
            <a:pPr marL="0" indent="0">
              <a:buNone/>
            </a:pPr>
            <a:r>
              <a:rPr lang="en-US" dirty="0"/>
              <a:t>Duffy &amp; Sweeney BLOG (October 2014)</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580" y="1746324"/>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433730"/>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6" name="Group 5"/>
          <p:cNvGrpSpPr/>
          <p:nvPr/>
        </p:nvGrpSpPr>
        <p:grpSpPr>
          <a:xfrm rot="5400000">
            <a:off x="-2004060" y="3419290"/>
            <a:ext cx="6156413" cy="82831"/>
            <a:chOff x="636489" y="6036971"/>
            <a:chExt cx="11243354" cy="63647"/>
          </a:xfrm>
        </p:grpSpPr>
        <p:cxnSp>
          <p:nvCxnSpPr>
            <p:cNvPr id="7" name="Straight Connector 6"/>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5400000">
            <a:off x="7776435" y="3419290"/>
            <a:ext cx="6156413" cy="82831"/>
            <a:chOff x="636489" y="6036971"/>
            <a:chExt cx="11243354" cy="63647"/>
          </a:xfrm>
        </p:grpSpPr>
        <p:cxnSp>
          <p:nvCxnSpPr>
            <p:cNvPr id="10" name="Straight Connector 9"/>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357077" y="244012"/>
            <a:ext cx="4800600" cy="6112338"/>
            <a:chOff x="1749914" y="93929"/>
            <a:chExt cx="4800600" cy="6112338"/>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914" y="93929"/>
              <a:ext cx="4800600" cy="61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Carolyn Lavin\AppData\Local\Microsoft\Windows\Temporary Internet Files\Content.IE5\F7QYPTDE\thank_yo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319" y="4921623"/>
              <a:ext cx="1619250" cy="107442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C:\Users\Carolyn Lavin\Desktop\D&amp;S Logo 2015 Con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19" y="1834782"/>
            <a:ext cx="3598792" cy="10697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38344" y="3300181"/>
            <a:ext cx="3227294" cy="707886"/>
          </a:xfrm>
          <a:prstGeom prst="rect">
            <a:avLst/>
          </a:prstGeom>
          <a:noFill/>
        </p:spPr>
        <p:txBody>
          <a:bodyPr wrap="square" rtlCol="0">
            <a:spAutoFit/>
          </a:bodyPr>
          <a:lstStyle/>
          <a:p>
            <a:pPr algn="ctr"/>
            <a:r>
              <a:rPr lang="en-US" sz="4000" b="1" dirty="0" smtClean="0">
                <a:solidFill>
                  <a:srgbClr val="336699"/>
                </a:solidFill>
                <a:latin typeface="+mj-lt"/>
              </a:rPr>
              <a:t>Thank You!</a:t>
            </a:r>
            <a:endParaRPr lang="en-US" sz="4000" b="1" dirty="0">
              <a:solidFill>
                <a:srgbClr val="336699"/>
              </a:solidFill>
              <a:latin typeface="+mj-lt"/>
            </a:endParaRPr>
          </a:p>
        </p:txBody>
      </p:sp>
    </p:spTree>
    <p:extLst>
      <p:ext uri="{BB962C8B-B14F-4D97-AF65-F5344CB8AC3E}">
        <p14:creationId xmlns:p14="http://schemas.microsoft.com/office/powerpoint/2010/main" val="2231030190"/>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QUESTIONS/COMMENTS</a:t>
            </a:r>
          </a:p>
        </p:txBody>
      </p:sp>
      <p:sp>
        <p:nvSpPr>
          <p:cNvPr id="2" name="Footer Placeholder 1"/>
          <p:cNvSpPr>
            <a:spLocks noGrp="1"/>
          </p:cNvSpPr>
          <p:nvPr>
            <p:ph type="ftr" sz="quarter" idx="11"/>
          </p:nvPr>
        </p:nvSpPr>
        <p:spPr/>
        <p:txBody>
          <a:bodyPr/>
          <a:lstStyle/>
          <a:p>
            <a:r>
              <a:rPr lang="en-US" smtClean="0"/>
              <a:t>www.DuffySweeney.com</a:t>
            </a:r>
            <a:endParaRPr lang="en-US"/>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C:\Users\Carolyn Lavin\AppData\Local\Microsoft\Windows\Temporary Internet Files\Content.IE5\5VLT0MRM\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743" y="1790886"/>
            <a:ext cx="5067300" cy="380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0425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NON-COMPETITION TAKEAWAYS</a:t>
            </a:r>
            <a:endParaRPr lang="en-US" dirty="0"/>
          </a:p>
        </p:txBody>
      </p:sp>
      <p:sp>
        <p:nvSpPr>
          <p:cNvPr id="3" name="Content Placeholder 2"/>
          <p:cNvSpPr>
            <a:spLocks noGrp="1"/>
          </p:cNvSpPr>
          <p:nvPr>
            <p:ph idx="1"/>
          </p:nvPr>
        </p:nvSpPr>
        <p:spPr>
          <a:xfrm>
            <a:off x="838200" y="1637367"/>
            <a:ext cx="9354671" cy="4351338"/>
          </a:xfrm>
        </p:spPr>
        <p:txBody>
          <a:bodyPr>
            <a:normAutofit/>
          </a:bodyPr>
          <a:lstStyle/>
          <a:p>
            <a:r>
              <a:rPr lang="en-US" sz="3200" dirty="0" smtClean="0"/>
              <a:t>Limit use of non-competes to select positions </a:t>
            </a:r>
          </a:p>
          <a:p>
            <a:r>
              <a:rPr lang="en-US" sz="3200" dirty="0" smtClean="0"/>
              <a:t>Time constraints – &gt; 1 year may not be enforceable</a:t>
            </a:r>
          </a:p>
          <a:p>
            <a:r>
              <a:rPr lang="en-US" sz="3200" dirty="0" smtClean="0"/>
              <a:t>Tailor geographic scope carefully</a:t>
            </a:r>
          </a:p>
          <a:p>
            <a:r>
              <a:rPr lang="en-US" sz="3200" dirty="0" smtClean="0"/>
              <a:t>Consideration – continued employment probably enough – but not decided</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27519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NON-SOLICITATION</a:t>
            </a:r>
            <a:endParaRPr lang="en-US" dirty="0"/>
          </a:p>
        </p:txBody>
      </p:sp>
      <p:sp>
        <p:nvSpPr>
          <p:cNvPr id="3" name="Content Placeholder 2"/>
          <p:cNvSpPr>
            <a:spLocks noGrp="1"/>
          </p:cNvSpPr>
          <p:nvPr>
            <p:ph idx="1"/>
          </p:nvPr>
        </p:nvSpPr>
        <p:spPr>
          <a:xfrm>
            <a:off x="838199" y="1637367"/>
            <a:ext cx="6563061" cy="4351338"/>
          </a:xfrm>
        </p:spPr>
        <p:txBody>
          <a:bodyPr>
            <a:normAutofit/>
          </a:bodyPr>
          <a:lstStyle/>
          <a:p>
            <a:r>
              <a:rPr lang="en-US" sz="3200" dirty="0" smtClean="0"/>
              <a:t>Prevents former employees from soliciting (i) other employees, or (ii) customers of former business</a:t>
            </a:r>
          </a:p>
          <a:p>
            <a:endParaRPr lang="en-US" sz="3200" dirty="0" smtClean="0"/>
          </a:p>
          <a:p>
            <a:r>
              <a:rPr lang="en-US" sz="3200" dirty="0" smtClean="0"/>
              <a:t>RI courts use “reasonableness” test </a:t>
            </a:r>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2" descr="C:\Users\Carolyn Lavin\AppData\Local\Microsoft\Windows\Temporary Internet Files\Content.IE5\506E1C0F\400_F_285333_kj6GZVSOq9IFgUQrfTuD0A7l4Nfym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418" y="1772322"/>
            <a:ext cx="2235200" cy="2235200"/>
          </a:xfrm>
          <a:prstGeom prst="rect">
            <a:avLst/>
          </a:prstGeom>
          <a:noFill/>
          <a:ln w="12700">
            <a:solidFill>
              <a:srgbClr val="336699"/>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46061"/>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838200" y="1519029"/>
            <a:ext cx="10515600" cy="4351338"/>
          </a:xfrm>
        </p:spPr>
        <p:txBody>
          <a:bodyPr>
            <a:noAutofit/>
          </a:bodyPr>
          <a:lstStyle/>
          <a:p>
            <a:pPr marL="0" indent="0">
              <a:buNone/>
            </a:pPr>
            <a:r>
              <a:rPr lang="en-US" dirty="0" smtClean="0"/>
              <a:t>Confidential Information</a:t>
            </a:r>
          </a:p>
          <a:p>
            <a:pPr lvl="1"/>
            <a:r>
              <a:rPr lang="en-US" dirty="0" smtClean="0"/>
              <a:t>Not in public domain</a:t>
            </a:r>
          </a:p>
          <a:p>
            <a:pPr lvl="1"/>
            <a:r>
              <a:rPr lang="en-US" dirty="0" smtClean="0"/>
              <a:t>Information developed or compiled by investment of time &amp; resources</a:t>
            </a:r>
          </a:p>
          <a:p>
            <a:pPr lvl="1"/>
            <a:r>
              <a:rPr lang="en-US" dirty="0" smtClean="0"/>
              <a:t>Information that derives value from not being generally known</a:t>
            </a:r>
          </a:p>
          <a:p>
            <a:pPr marL="0" indent="0">
              <a:buNone/>
            </a:pPr>
            <a:r>
              <a:rPr lang="en-US" dirty="0" smtClean="0"/>
              <a:t>Non-Confidential Information</a:t>
            </a:r>
          </a:p>
          <a:p>
            <a:pPr lvl="1"/>
            <a:r>
              <a:rPr lang="en-US" dirty="0" smtClean="0"/>
              <a:t>Information is publicly known</a:t>
            </a:r>
          </a:p>
          <a:p>
            <a:pPr lvl="1"/>
            <a:r>
              <a:rPr lang="en-US" dirty="0" smtClean="0"/>
              <a:t>Information can be derived from public sources without great effort</a:t>
            </a:r>
          </a:p>
          <a:p>
            <a:pPr lvl="1"/>
            <a:r>
              <a:rPr lang="en-US" dirty="0" smtClean="0"/>
              <a:t>Information disclosed to third parties not under a duty to maintain confidentiality</a:t>
            </a:r>
          </a:p>
          <a:p>
            <a:endParaRPr lang="en-US"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203304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TAKEAWAYS</a:t>
            </a:r>
            <a:endParaRPr lang="en-US" dirty="0"/>
          </a:p>
        </p:txBody>
      </p:sp>
      <p:sp>
        <p:nvSpPr>
          <p:cNvPr id="3" name="Content Placeholder 2"/>
          <p:cNvSpPr>
            <a:spLocks noGrp="1"/>
          </p:cNvSpPr>
          <p:nvPr>
            <p:ph idx="1"/>
          </p:nvPr>
        </p:nvSpPr>
        <p:spPr/>
        <p:txBody>
          <a:bodyPr>
            <a:normAutofit/>
          </a:bodyPr>
          <a:lstStyle/>
          <a:p>
            <a:r>
              <a:rPr lang="en-US" sz="3200" dirty="0" smtClean="0"/>
              <a:t>Disclose only on as-needed basis</a:t>
            </a:r>
          </a:p>
          <a:p>
            <a:r>
              <a:rPr lang="en-US" sz="3200" dirty="0" smtClean="0"/>
              <a:t>All disclosures to third parties subject to NDAs</a:t>
            </a:r>
          </a:p>
          <a:p>
            <a:r>
              <a:rPr lang="en-US" sz="3200" dirty="0" smtClean="0"/>
              <a:t>Periodically remind employees of confidentiality obligations</a:t>
            </a:r>
          </a:p>
          <a:p>
            <a:r>
              <a:rPr lang="en-US" sz="3200" dirty="0" smtClean="0"/>
              <a:t>Adopt and enforce confidentiality agreements and policies</a:t>
            </a:r>
          </a:p>
          <a:p>
            <a:r>
              <a:rPr lang="en-US" sz="3200" dirty="0" smtClean="0"/>
              <a:t>Printed copies clearly marked “confidential”</a:t>
            </a:r>
          </a:p>
          <a:p>
            <a:r>
              <a:rPr lang="en-US" sz="3200" dirty="0" smtClean="0"/>
              <a:t>Confidential information password-protected</a:t>
            </a:r>
          </a:p>
          <a:p>
            <a:endParaRPr lang="en-US" sz="3200" dirty="0" smtClean="0"/>
          </a:p>
          <a:p>
            <a:endParaRPr lang="en-US" sz="3200" dirty="0"/>
          </a:p>
        </p:txBody>
      </p:sp>
      <p:sp>
        <p:nvSpPr>
          <p:cNvPr id="4" name="Footer Placeholder 3"/>
          <p:cNvSpPr>
            <a:spLocks noGrp="1"/>
          </p:cNvSpPr>
          <p:nvPr>
            <p:ph type="ftr" sz="quarter" idx="11"/>
          </p:nvPr>
        </p:nvSpPr>
        <p:spPr/>
        <p:txBody>
          <a:bodyPr/>
          <a:lstStyle/>
          <a:p>
            <a:r>
              <a:rPr lang="en-US" smtClean="0"/>
              <a:t>www.DuffySweeney.com</a:t>
            </a:r>
            <a:endParaRPr lang="en-US" dirty="0"/>
          </a:p>
        </p:txBody>
      </p:sp>
      <p:grpSp>
        <p:nvGrpSpPr>
          <p:cNvPr id="5" name="Group 4"/>
          <p:cNvGrpSpPr/>
          <p:nvPr/>
        </p:nvGrpSpPr>
        <p:grpSpPr>
          <a:xfrm>
            <a:off x="636489" y="1344897"/>
            <a:ext cx="11243354" cy="63647"/>
            <a:chOff x="636489" y="6036971"/>
            <a:chExt cx="11243354" cy="63647"/>
          </a:xfrm>
        </p:grpSpPr>
        <p:cxnSp>
          <p:nvCxnSpPr>
            <p:cNvPr id="6" name="Straight Connector 5"/>
            <p:cNvCxnSpPr/>
            <p:nvPr userDrawn="1"/>
          </p:nvCxnSpPr>
          <p:spPr>
            <a:xfrm>
              <a:off x="636489" y="6036971"/>
              <a:ext cx="11243354" cy="0"/>
            </a:xfrm>
            <a:prstGeom prst="line">
              <a:avLst/>
            </a:prstGeom>
            <a:ln w="31750" cmpd="thickThi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36489" y="6100618"/>
              <a:ext cx="11243354" cy="0"/>
            </a:xfrm>
            <a:prstGeom prst="line">
              <a:avLst/>
            </a:prstGeom>
            <a:ln w="31750" cmpd="thickThi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088528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TotalTime>
  <Words>2631</Words>
  <Application>Microsoft Office PowerPoint</Application>
  <PresentationFormat>Custom</PresentationFormat>
  <Paragraphs>401</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BETWEEN THE LEGAL LINES:  Trending Topics at the Intersection  of Business and Law</vt:lpstr>
      <vt:lpstr>PLAN FOR TODAY</vt:lpstr>
      <vt:lpstr>NON-COMPETITION, NON-SOLICITATION,  CONFIDENTIALITY &amp; WORK-FOR-HIRE AGREEMENTS  by Roger Hood</vt:lpstr>
      <vt:lpstr>NON-COMPETITION</vt:lpstr>
      <vt:lpstr>NON-COMPETITION</vt:lpstr>
      <vt:lpstr>NON-COMPETITION TAKEAWAYS</vt:lpstr>
      <vt:lpstr>NON-SOLICITATION</vt:lpstr>
      <vt:lpstr>CONFIDENTIALITY</vt:lpstr>
      <vt:lpstr>CONFIDENTIALITY TAKEAWAYS</vt:lpstr>
      <vt:lpstr>WORK-FOR-HIRE </vt:lpstr>
      <vt:lpstr>WORK-FOR-HIRE </vt:lpstr>
      <vt:lpstr>WORK-FOR-HIRE</vt:lpstr>
      <vt:lpstr>WORK-FOR-HIRE </vt:lpstr>
      <vt:lpstr>WORK-FOR-HIRE</vt:lpstr>
      <vt:lpstr>WORK-FOR-HIRE</vt:lpstr>
      <vt:lpstr>WORK-FOR-HIRE </vt:lpstr>
      <vt:lpstr>TAKEAWAYS</vt:lpstr>
      <vt:lpstr>READING + REFERENCES</vt:lpstr>
      <vt:lpstr>BYOD, SOCIAL MEDIA &amp; PRIVACY  by Rachelle Green</vt:lpstr>
      <vt:lpstr>PRIVACY ISSUES</vt:lpstr>
      <vt:lpstr>What are we protecting?</vt:lpstr>
      <vt:lpstr>Employer’s Rights</vt:lpstr>
      <vt:lpstr>Notice</vt:lpstr>
      <vt:lpstr>Employee’s Privacy Rights</vt:lpstr>
      <vt:lpstr>BYOD - Overview</vt:lpstr>
      <vt:lpstr>A New Style of IT –  Data, Data Everywhere . . .</vt:lpstr>
      <vt:lpstr>What is Driving BYOD Adoption? </vt:lpstr>
      <vt:lpstr>BYOD Implementation Scenarios</vt:lpstr>
      <vt:lpstr>Areas of Concern </vt:lpstr>
      <vt:lpstr>Areas of Concern (cont.)</vt:lpstr>
      <vt:lpstr>Security/Privacy Issue Spotting</vt:lpstr>
      <vt:lpstr>Best Practices</vt:lpstr>
      <vt:lpstr>SOCIAL MEDIA</vt:lpstr>
      <vt:lpstr>Why do you need a policy?</vt:lpstr>
      <vt:lpstr>Recent Developments:  RI Employee Social Media Privacy Act</vt:lpstr>
      <vt:lpstr>Recent Developments: RI Employee Social Media Privacy Act</vt:lpstr>
      <vt:lpstr>Takeaways</vt:lpstr>
      <vt:lpstr>Additional Materials</vt:lpstr>
      <vt:lpstr>READING + REFERENCES</vt:lpstr>
      <vt:lpstr>Entity Selection and the Basics of Financing a Business by Joshua Celeste </vt:lpstr>
      <vt:lpstr>Entity Selection</vt:lpstr>
      <vt:lpstr>Liability / State Selection</vt:lpstr>
      <vt:lpstr>C  Corporation - Advantages</vt:lpstr>
      <vt:lpstr>C  Corporation - Disadvantages</vt:lpstr>
      <vt:lpstr>S  Corporation - Advantages</vt:lpstr>
      <vt:lpstr>S  Corporation - Disadvantages</vt:lpstr>
      <vt:lpstr>LLC – Advantages </vt:lpstr>
      <vt:lpstr>LLC – Disadvantages </vt:lpstr>
      <vt:lpstr>Financing Options:  A Closer Look at Equity vs. Debt</vt:lpstr>
      <vt:lpstr>Senior Debt</vt:lpstr>
      <vt:lpstr>Mezzanine Debt</vt:lpstr>
      <vt:lpstr>Start-Ups and High-Growth Companies</vt:lpstr>
      <vt:lpstr>Equity Capital</vt:lpstr>
      <vt:lpstr>Equity Capital (Cont’)</vt:lpstr>
      <vt:lpstr>Equity vs. Debt: Assessing the Differences</vt:lpstr>
      <vt:lpstr>READING + REFERENCES</vt:lpstr>
      <vt:lpstr>PowerPoint Presentation</vt:lpstr>
      <vt:lpstr>QUESTIONS/COMMENTS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Breen</dc:creator>
  <cp:lastModifiedBy>Carolyn Lavin</cp:lastModifiedBy>
  <cp:revision>34</cp:revision>
  <cp:lastPrinted>2015-01-23T17:55:02Z</cp:lastPrinted>
  <dcterms:created xsi:type="dcterms:W3CDTF">2015-01-22T17:52:45Z</dcterms:created>
  <dcterms:modified xsi:type="dcterms:W3CDTF">2015-01-30T19:00:52Z</dcterms:modified>
</cp:coreProperties>
</file>